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55"/>
  </p:notesMasterIdLst>
  <p:handoutMasterIdLst>
    <p:handoutMasterId r:id="rId56"/>
  </p:handoutMasterIdLst>
  <p:sldIdLst>
    <p:sldId id="782" r:id="rId2"/>
    <p:sldId id="783" r:id="rId3"/>
    <p:sldId id="1327" r:id="rId4"/>
    <p:sldId id="1288" r:id="rId5"/>
    <p:sldId id="1339" r:id="rId6"/>
    <p:sldId id="1340" r:id="rId7"/>
    <p:sldId id="1341" r:id="rId8"/>
    <p:sldId id="1097" r:id="rId9"/>
    <p:sldId id="1353" r:id="rId10"/>
    <p:sldId id="1354" r:id="rId11"/>
    <p:sldId id="1386" r:id="rId12"/>
    <p:sldId id="1387" r:id="rId13"/>
    <p:sldId id="1390" r:id="rId14"/>
    <p:sldId id="1388" r:id="rId15"/>
    <p:sldId id="1417" r:id="rId16"/>
    <p:sldId id="1357" r:id="rId17"/>
    <p:sldId id="1389" r:id="rId18"/>
    <p:sldId id="1378" r:id="rId19"/>
    <p:sldId id="1392" r:id="rId20"/>
    <p:sldId id="1393" r:id="rId21"/>
    <p:sldId id="1407" r:id="rId22"/>
    <p:sldId id="1408" r:id="rId23"/>
    <p:sldId id="1409" r:id="rId24"/>
    <p:sldId id="1410" r:id="rId25"/>
    <p:sldId id="1411" r:id="rId26"/>
    <p:sldId id="1412" r:id="rId27"/>
    <p:sldId id="1361" r:id="rId28"/>
    <p:sldId id="1395" r:id="rId29"/>
    <p:sldId id="1396" r:id="rId30"/>
    <p:sldId id="1398" r:id="rId31"/>
    <p:sldId id="1313" r:id="rId32"/>
    <p:sldId id="1415" r:id="rId33"/>
    <p:sldId id="1414" r:id="rId34"/>
    <p:sldId id="1416" r:id="rId35"/>
    <p:sldId id="1367" r:id="rId36"/>
    <p:sldId id="1315" r:id="rId37"/>
    <p:sldId id="1316" r:id="rId38"/>
    <p:sldId id="1368" r:id="rId39"/>
    <p:sldId id="1401" r:id="rId40"/>
    <p:sldId id="1400" r:id="rId41"/>
    <p:sldId id="1402" r:id="rId42"/>
    <p:sldId id="1369" r:id="rId43"/>
    <p:sldId id="1370" r:id="rId44"/>
    <p:sldId id="1403" r:id="rId45"/>
    <p:sldId id="1371" r:id="rId46"/>
    <p:sldId id="1404" r:id="rId47"/>
    <p:sldId id="1372" r:id="rId48"/>
    <p:sldId id="1405" r:id="rId49"/>
    <p:sldId id="1419" r:id="rId50"/>
    <p:sldId id="1420" r:id="rId51"/>
    <p:sldId id="1373" r:id="rId52"/>
    <p:sldId id="1406" r:id="rId53"/>
    <p:sldId id="1374" r:id="rId54"/>
  </p:sldIdLst>
  <p:sldSz cx="9144000" cy="6858000" type="screen4x3"/>
  <p:notesSz cx="6797675" cy="987425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292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99FF"/>
    <a:srgbClr val="336600"/>
    <a:srgbClr val="339933"/>
    <a:srgbClr val="FFFFCC"/>
    <a:srgbClr val="C99447"/>
    <a:srgbClr val="2AD09D"/>
    <a:srgbClr val="FF9999"/>
    <a:srgbClr val="93B1DD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1" autoAdjust="0"/>
    <p:restoredTop sz="96909" autoAdjust="0"/>
  </p:normalViewPr>
  <p:slideViewPr>
    <p:cSldViewPr>
      <p:cViewPr varScale="1">
        <p:scale>
          <a:sx n="117" d="100"/>
          <a:sy n="117" d="100"/>
        </p:scale>
        <p:origin x="-1671" y="-42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10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07077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6" y="0"/>
            <a:ext cx="2944813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0275" y="741363"/>
            <a:ext cx="4937125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89993"/>
            <a:ext cx="5438775" cy="4443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2784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9" y="878381"/>
            <a:ext cx="1521449" cy="519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243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899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00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723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3019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3025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35097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5.png"/><Relationship Id="rId2" Type="http://schemas.openxmlformats.org/officeDocument/2006/relationships/hyperlink" Target="https://cdata2.tsherpa.co.kr/tsherpa/MultiMedia/Flash/2020/curri/index.html?flashxmlnum=yuni4856&amp;classa=A8-C1-31-MM-MM-04-02-01-0-0-0-0&amp;classno=MM_31_04/suh_0301_01_0001/suh_0301_01_0001_203_1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3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3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24.html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Relationship Id="rId9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2.png"/><Relationship Id="rId7" Type="http://schemas.openxmlformats.org/officeDocument/2006/relationships/image" Target="../media/image3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6.png"/><Relationship Id="rId5" Type="http://schemas.openxmlformats.org/officeDocument/2006/relationships/image" Target="../media/image34.png"/><Relationship Id="rId10" Type="http://schemas.openxmlformats.org/officeDocument/2006/relationships/image" Target="../media/image43.png"/><Relationship Id="rId4" Type="http://schemas.openxmlformats.org/officeDocument/2006/relationships/image" Target="../media/image16.png"/><Relationship Id="rId9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6.png"/><Relationship Id="rId7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5.png"/><Relationship Id="rId9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8.png"/><Relationship Id="rId7" Type="http://schemas.openxmlformats.org/officeDocument/2006/relationships/image" Target="../media/image3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2.png"/><Relationship Id="rId5" Type="http://schemas.openxmlformats.org/officeDocument/2006/relationships/image" Target="../media/image34.png"/><Relationship Id="rId10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4.png"/><Relationship Id="rId7" Type="http://schemas.openxmlformats.org/officeDocument/2006/relationships/image" Target="../media/image4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6.png"/><Relationship Id="rId5" Type="http://schemas.openxmlformats.org/officeDocument/2006/relationships/image" Target="../media/image36.png"/><Relationship Id="rId10" Type="http://schemas.openxmlformats.org/officeDocument/2006/relationships/image" Target="../media/image44.png"/><Relationship Id="rId4" Type="http://schemas.openxmlformats.org/officeDocument/2006/relationships/image" Target="../media/image35.png"/><Relationship Id="rId9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8.png"/><Relationship Id="rId7" Type="http://schemas.openxmlformats.org/officeDocument/2006/relationships/image" Target="../media/image3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6.png"/><Relationship Id="rId10" Type="http://schemas.openxmlformats.org/officeDocument/2006/relationships/image" Target="../media/image42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8.png"/><Relationship Id="rId7" Type="http://schemas.openxmlformats.org/officeDocument/2006/relationships/image" Target="../media/image3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2.png"/><Relationship Id="rId5" Type="http://schemas.openxmlformats.org/officeDocument/2006/relationships/image" Target="../media/image34.png"/><Relationship Id="rId10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9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3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6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62.png"/><Relationship Id="rId7" Type="http://schemas.openxmlformats.org/officeDocument/2006/relationships/image" Target="../media/image34.png"/><Relationship Id="rId12" Type="http://schemas.openxmlformats.org/officeDocument/2006/relationships/image" Target="../media/image5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53.png"/><Relationship Id="rId5" Type="http://schemas.openxmlformats.org/officeDocument/2006/relationships/image" Target="../media/image7.png"/><Relationship Id="rId10" Type="http://schemas.openxmlformats.org/officeDocument/2006/relationships/image" Target="../media/image36.png"/><Relationship Id="rId4" Type="http://schemas.openxmlformats.org/officeDocument/2006/relationships/image" Target="../media/image6.png"/><Relationship Id="rId9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53.png"/><Relationship Id="rId3" Type="http://schemas.openxmlformats.org/officeDocument/2006/relationships/image" Target="../media/image62.png"/><Relationship Id="rId7" Type="http://schemas.openxmlformats.org/officeDocument/2006/relationships/image" Target="../media/image52.png"/><Relationship Id="rId12" Type="http://schemas.openxmlformats.org/officeDocument/2006/relationships/image" Target="../media/image3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11" Type="http://schemas.openxmlformats.org/officeDocument/2006/relationships/image" Target="../media/image35.png"/><Relationship Id="rId5" Type="http://schemas.openxmlformats.org/officeDocument/2006/relationships/image" Target="../media/image7.png"/><Relationship Id="rId10" Type="http://schemas.openxmlformats.org/officeDocument/2006/relationships/image" Target="../media/image37.png"/><Relationship Id="rId4" Type="http://schemas.openxmlformats.org/officeDocument/2006/relationships/image" Target="../media/image6.png"/><Relationship Id="rId9" Type="http://schemas.openxmlformats.org/officeDocument/2006/relationships/image" Target="../media/image34.png"/><Relationship Id="rId1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6.png"/><Relationship Id="rId7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11" Type="http://schemas.openxmlformats.org/officeDocument/2006/relationships/image" Target="../media/image8.png"/><Relationship Id="rId5" Type="http://schemas.openxmlformats.org/officeDocument/2006/relationships/image" Target="../media/image53.png"/><Relationship Id="rId10" Type="http://schemas.openxmlformats.org/officeDocument/2006/relationships/image" Target="../media/image66.png"/><Relationship Id="rId4" Type="http://schemas.openxmlformats.org/officeDocument/2006/relationships/image" Target="../media/image7.png"/><Relationship Id="rId9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58.png"/><Relationship Id="rId3" Type="http://schemas.openxmlformats.org/officeDocument/2006/relationships/image" Target="../media/image8.png"/><Relationship Id="rId7" Type="http://schemas.openxmlformats.org/officeDocument/2006/relationships/image" Target="../media/image52.png"/><Relationship Id="rId12" Type="http://schemas.openxmlformats.org/officeDocument/2006/relationships/image" Target="../media/image6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11" Type="http://schemas.openxmlformats.org/officeDocument/2006/relationships/image" Target="../media/image66.png"/><Relationship Id="rId5" Type="http://schemas.openxmlformats.org/officeDocument/2006/relationships/image" Target="../media/image7.png"/><Relationship Id="rId10" Type="http://schemas.openxmlformats.org/officeDocument/2006/relationships/image" Target="../media/image37.png"/><Relationship Id="rId4" Type="http://schemas.openxmlformats.org/officeDocument/2006/relationships/image" Target="../media/image62.png"/><Relationship Id="rId9" Type="http://schemas.openxmlformats.org/officeDocument/2006/relationships/image" Target="../media/image35.png"/><Relationship Id="rId1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6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67.png"/><Relationship Id="rId4" Type="http://schemas.openxmlformats.org/officeDocument/2006/relationships/image" Target="../media/image62.png"/><Relationship Id="rId9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69.png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8.png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7.png"/><Relationship Id="rId7" Type="http://schemas.openxmlformats.org/officeDocument/2006/relationships/image" Target="../media/image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hyperlink" Target="https://cdata2.tsherpa.co.kr/tsherpa/MultiMedia/Flash/2020/curri/index.html?flashxmlnum=jmp1130&amp;classa=A8-C1-31-MM-MM-04-02-04-0-0-0-0&amp;classno=MM_31_04/suh_0301_01_0004/suh_0301_01_0004_401_1.html" TargetMode="External"/><Relationship Id="rId10" Type="http://schemas.openxmlformats.org/officeDocument/2006/relationships/image" Target="../media/image74.png"/><Relationship Id="rId4" Type="http://schemas.openxmlformats.org/officeDocument/2006/relationships/image" Target="../media/image53.png"/><Relationship Id="rId9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7.png"/><Relationship Id="rId7" Type="http://schemas.openxmlformats.org/officeDocument/2006/relationships/image" Target="../media/image6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3.png"/><Relationship Id="rId4" Type="http://schemas.openxmlformats.org/officeDocument/2006/relationships/image" Target="../media/image53.png"/><Relationship Id="rId9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6.png"/><Relationship Id="rId7" Type="http://schemas.openxmlformats.org/officeDocument/2006/relationships/image" Target="../media/image53.png"/><Relationship Id="rId12" Type="http://schemas.openxmlformats.org/officeDocument/2006/relationships/image" Target="../media/image36.png"/><Relationship Id="rId2" Type="http://schemas.openxmlformats.org/officeDocument/2006/relationships/hyperlink" Target="https://cdata2.tsherpa.co.kr/tsherpa/MultiMedia/Flash/2020/curri/index.html?flashxmlnum=jmp1130&amp;classa=A8-C1-31-MM-MM-04-02-04-0-0-0-0&amp;classno=MM_31_04/suh_0301_01_0004/suh_0301_01_0004_401_1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35.png"/><Relationship Id="rId5" Type="http://schemas.openxmlformats.org/officeDocument/2006/relationships/image" Target="../media/image74.png"/><Relationship Id="rId10" Type="http://schemas.openxmlformats.org/officeDocument/2006/relationships/image" Target="../media/image37.png"/><Relationship Id="rId4" Type="http://schemas.openxmlformats.org/officeDocument/2006/relationships/image" Target="../media/image75.png"/><Relationship Id="rId9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76.png"/><Relationship Id="rId7" Type="http://schemas.openxmlformats.org/officeDocument/2006/relationships/image" Target="../media/image5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77.png"/><Relationship Id="rId9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75.png"/><Relationship Id="rId7" Type="http://schemas.openxmlformats.org/officeDocument/2006/relationships/image" Target="../media/image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11" Type="http://schemas.openxmlformats.org/officeDocument/2006/relationships/image" Target="../media/image36.png"/><Relationship Id="rId5" Type="http://schemas.openxmlformats.org/officeDocument/2006/relationships/image" Target="../media/image7.png"/><Relationship Id="rId10" Type="http://schemas.openxmlformats.org/officeDocument/2006/relationships/image" Target="../media/image35.png"/><Relationship Id="rId4" Type="http://schemas.openxmlformats.org/officeDocument/2006/relationships/image" Target="../media/image74.png"/><Relationship Id="rId9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76.png"/><Relationship Id="rId7" Type="http://schemas.openxmlformats.org/officeDocument/2006/relationships/image" Target="../media/image5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77.png"/><Relationship Id="rId9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.png"/><Relationship Id="rId7" Type="http://schemas.openxmlformats.org/officeDocument/2006/relationships/image" Target="../media/image7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11" Type="http://schemas.openxmlformats.org/officeDocument/2006/relationships/image" Target="../media/image78.png"/><Relationship Id="rId5" Type="http://schemas.openxmlformats.org/officeDocument/2006/relationships/hyperlink" Target="https://cdata2.tsherpa.co.kr/tsherpa/MultiMedia/Flash/2020/curri/index.html?flashxmlnum=jmp1130&amp;classa=A8-C1-31-MM-MM-04-02-04-0-0-0-0&amp;classno=MM_31_04/suh_0301_01_0004/suh_0301_01_0004_401_1.html" TargetMode="External"/><Relationship Id="rId10" Type="http://schemas.openxmlformats.org/officeDocument/2006/relationships/image" Target="../media/image74.png"/><Relationship Id="rId4" Type="http://schemas.openxmlformats.org/officeDocument/2006/relationships/image" Target="../media/image53.png"/><Relationship Id="rId9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.png"/><Relationship Id="rId7" Type="http://schemas.openxmlformats.org/officeDocument/2006/relationships/image" Target="../media/image72.png"/><Relationship Id="rId12" Type="http://schemas.openxmlformats.org/officeDocument/2006/relationships/image" Target="../media/image5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11" Type="http://schemas.openxmlformats.org/officeDocument/2006/relationships/image" Target="../media/image64.png"/><Relationship Id="rId5" Type="http://schemas.openxmlformats.org/officeDocument/2006/relationships/image" Target="../media/image70.png"/><Relationship Id="rId10" Type="http://schemas.openxmlformats.org/officeDocument/2006/relationships/image" Target="../media/image78.png"/><Relationship Id="rId4" Type="http://schemas.openxmlformats.org/officeDocument/2006/relationships/image" Target="../media/image53.png"/><Relationship Id="rId9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cdata2.tsherpa.co.kr/tsherpa/MultiMedia/Flash/2020/curri/index.html?flashxmlnum=jmp1130&amp;classa=A8-C1-31-MM-MM-04-02-04-0-0-0-0&amp;classno=MM_31_04/suh_0301_01_0004/suh_0301_01_0004_401_1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9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519040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03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842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92601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4301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2022.01.17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노유림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2022.02.09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2022.02.12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239969"/>
              </p:ext>
            </p:extLst>
          </p:nvPr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176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80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수학팀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566195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995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0203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똑같이 나누어 볼까요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(1)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suh_h_0301_03_0203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871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43"/>
          <p:cNvSpPr txBox="1"/>
          <p:nvPr/>
        </p:nvSpPr>
        <p:spPr>
          <a:xfrm>
            <a:off x="389043" y="1700808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한 명이 과자를 몇 개씩 먹게 되나요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6395524" y="1328407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6363547" y="1271257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5846811" y="1329616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5822359" y="1279249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9" name="타원 38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타원 45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3301938" y="2214628"/>
            <a:ext cx="693998" cy="40244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개</a:t>
            </a:r>
          </a:p>
        </p:txBody>
      </p:sp>
      <p:sp>
        <p:nvSpPr>
          <p:cNvPr id="6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51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5936" y="2060848"/>
            <a:ext cx="360000" cy="3550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03801" y="97665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한 명이 과자를 몇 개씩 먹게 되는지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2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2797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4932040" y="1024792"/>
            <a:ext cx="1013650" cy="254406"/>
            <a:chOff x="5253413" y="2035940"/>
            <a:chExt cx="1226799" cy="307902"/>
          </a:xfrm>
        </p:grpSpPr>
        <p:pic>
          <p:nvPicPr>
            <p:cNvPr id="70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1" name="TextBox 43"/>
            <p:cNvSpPr txBox="1"/>
            <p:nvPr/>
          </p:nvSpPr>
          <p:spPr>
            <a:xfrm>
              <a:off x="5441709" y="2089690"/>
              <a:ext cx="1002499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165 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7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5497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0204" y="1662708"/>
            <a:ext cx="6801328" cy="3812996"/>
          </a:xfrm>
          <a:prstGeom prst="rect">
            <a:avLst/>
          </a:prstGeom>
          <a:solidFill>
            <a:srgbClr val="336600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19769" y="1572267"/>
            <a:ext cx="500455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로 나누면 </a:t>
            </a: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 됩니다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             12       4=3</a:t>
            </a:r>
          </a:p>
          <a:p>
            <a:pPr algn="just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      12 </a:t>
            </a:r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나누기 </a:t>
            </a: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같습니다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20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는                      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, 4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는                 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 algn="just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은 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로 나눈      이라고 합니다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554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개념 정리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학습창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별도 박스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내 텍스트 색상은 빨간색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나눗셈식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읽기 약물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천재교과서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캐릭터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캐릭터와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말줄임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배경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칠판색과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맞추기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캐릭터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말줄임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버튼을 각각 클릭하면 상단에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함께 음성이 나옴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버튼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없음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 bwMode="auto">
          <a:xfrm>
            <a:off x="1943708" y="2339121"/>
            <a:ext cx="409833" cy="44180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ko-KR" sz="2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÷</a:t>
            </a:r>
            <a:endParaRPr kumimoji="1" lang="ko-KR" altLang="en-US" sz="20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-17851" y="151665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018756" y="1520788"/>
            <a:ext cx="628596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#2~4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292" y="2189615"/>
            <a:ext cx="709870" cy="289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376" y="2228634"/>
            <a:ext cx="360000" cy="355000"/>
          </a:xfrm>
          <a:prstGeom prst="rect">
            <a:avLst/>
          </a:prstGeom>
        </p:spPr>
      </p:pic>
      <p:sp>
        <p:nvSpPr>
          <p:cNvPr id="49" name="타원 48"/>
          <p:cNvSpPr/>
          <p:nvPr/>
        </p:nvSpPr>
        <p:spPr>
          <a:xfrm>
            <a:off x="6563714" y="516038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#7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03801" y="97665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한 명이 과자를 몇 개씩 먹게 되는지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242888" y="3050178"/>
            <a:ext cx="699889" cy="403915"/>
            <a:chOff x="2559672" y="854955"/>
            <a:chExt cx="827878" cy="477778"/>
          </a:xfrm>
        </p:grpSpPr>
        <p:pic>
          <p:nvPicPr>
            <p:cNvPr id="3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9672" y="854955"/>
              <a:ext cx="786497" cy="477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0" name="TextBox 39"/>
            <p:cNvSpPr txBox="1"/>
            <p:nvPr/>
          </p:nvSpPr>
          <p:spPr>
            <a:xfrm>
              <a:off x="2566729" y="873901"/>
              <a:ext cx="820821" cy="400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읽기</a:t>
              </a:r>
              <a:endParaRPr lang="ko-KR" altLang="en-US" sz="18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46" name="타원 45"/>
          <p:cNvSpPr/>
          <p:nvPr/>
        </p:nvSpPr>
        <p:spPr>
          <a:xfrm>
            <a:off x="71500" y="221801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81862" y="291101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 bwMode="auto">
          <a:xfrm>
            <a:off x="931675" y="3599261"/>
            <a:ext cx="1840145" cy="44180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ko-KR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rPr>
              <a:t>나누어지는 수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820" y="3442322"/>
            <a:ext cx="360000" cy="355000"/>
          </a:xfrm>
          <a:prstGeom prst="rect">
            <a:avLst/>
          </a:prstGeom>
        </p:spPr>
      </p:pic>
      <p:sp>
        <p:nvSpPr>
          <p:cNvPr id="53" name="직사각형 52"/>
          <p:cNvSpPr/>
          <p:nvPr/>
        </p:nvSpPr>
        <p:spPr bwMode="auto">
          <a:xfrm>
            <a:off x="3478444" y="3599261"/>
            <a:ext cx="1371961" cy="44180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ko-KR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rPr>
              <a:t>나누는 수</a:t>
            </a: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044" y="3442322"/>
            <a:ext cx="360000" cy="355000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 bwMode="auto">
          <a:xfrm>
            <a:off x="2510120" y="4192547"/>
            <a:ext cx="428112" cy="44180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ko-KR" altLang="en-US" sz="20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rPr>
              <a:t>몫</a:t>
            </a:r>
            <a:endParaRPr kumimoji="1" lang="ko-KR" altLang="en-US" sz="20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836" y="3993993"/>
            <a:ext cx="360000" cy="355000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8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71551" y="2960948"/>
            <a:ext cx="340609" cy="299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타원 58"/>
          <p:cNvSpPr/>
          <p:nvPr/>
        </p:nvSpPr>
        <p:spPr>
          <a:xfrm>
            <a:off x="5297724" y="274757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2797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_x199739360" descr="EMB000018681f0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164" y="3260887"/>
            <a:ext cx="754662" cy="121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모서리가 둥근 직사각형 59"/>
          <p:cNvSpPr/>
          <p:nvPr/>
        </p:nvSpPr>
        <p:spPr>
          <a:xfrm>
            <a:off x="232585" y="2384884"/>
            <a:ext cx="1229028" cy="366468"/>
          </a:xfrm>
          <a:prstGeom prst="roundRect">
            <a:avLst/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나눗셈식</a:t>
            </a:r>
            <a:endParaRPr lang="ko-KR" altLang="en-US" sz="1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53506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0204" y="1662708"/>
            <a:ext cx="6801328" cy="3812996"/>
          </a:xfrm>
          <a:prstGeom prst="rect">
            <a:avLst/>
          </a:prstGeom>
          <a:solidFill>
            <a:srgbClr val="336600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03801" y="97665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한 명이 과자를 몇 개씩 먹게 되는지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018371" y="1092168"/>
            <a:ext cx="212562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캐릭터를 클릭하면 상단에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말풍선이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나타나고 내레이션이 나옴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내레이션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재클릭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또는 다른 캐릭터 클릭 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말풍선이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사라지고 내레이션 멈춤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2"/>
              </a:rPr>
              <a:t>https://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2"/>
              </a:rPr>
              <a:t>cdata2.tsherpa.co.kr/tsherpa/MultiMedia/Flash/2020/curri/index.html?flashxmlnum=yuni4856&amp;classa=A8-C1-31-MM-MM-04-02-01-0-0-0-0&amp;classno=MM_31_04/suh_0301_01_0001/suh_0301_01_0001_203_1.html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참고 링크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모서리가 둥근 사각형 설명선 61"/>
          <p:cNvSpPr/>
          <p:nvPr/>
        </p:nvSpPr>
        <p:spPr>
          <a:xfrm>
            <a:off x="4513084" y="1772816"/>
            <a:ext cx="2291164" cy="1373847"/>
          </a:xfrm>
          <a:prstGeom prst="wedgeRoundRectCallout">
            <a:avLst>
              <a:gd name="adj1" fmla="val 28193"/>
              <a:gd name="adj2" fmla="val 61135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en-US" altLang="ko-KR" sz="1600" dirty="0" smtClean="0">
                <a:latin typeface="+mn-ea"/>
              </a:rPr>
              <a:t>÷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와 같은 계산을 나눗셈이라 하고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12</a:t>
            </a:r>
            <a:r>
              <a:rPr lang="en-US" altLang="ko-KR" sz="1600" dirty="0" smtClean="0">
                <a:latin typeface="+mn-ea"/>
              </a:rPr>
              <a:t>÷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4=3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과 같은 식을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나눗셈식이라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해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4461164" y="269285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63"/>
          <p:cNvSpPr>
            <a:spLocks noChangeArrowheads="1"/>
          </p:cNvSpPr>
          <p:nvPr/>
        </p:nvSpPr>
        <p:spPr bwMode="auto">
          <a:xfrm>
            <a:off x="7095334" y="3800602"/>
            <a:ext cx="1971702" cy="1169551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 eaLnBrk="1" hangingPunct="1">
              <a:spcBef>
                <a:spcPts val="300"/>
              </a:spcBef>
            </a:pP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내레이션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캐릭터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론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b="1" dirty="0">
              <a:latin typeface="맑은 고딕" pitchFamily="50" charset="-127"/>
              <a:ea typeface="맑은 고딕" pitchFamily="50" charset="-127"/>
            </a:endParaRPr>
          </a:p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en-US" altLang="ko-KR" sz="1000" dirty="0" smtClean="0">
                <a:latin typeface="+mn-ea"/>
              </a:rPr>
              <a:t>÷</a:t>
            </a:r>
            <a:r>
              <a:rPr lang="en-US" altLang="ko-KR" sz="10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나누기</a:t>
            </a:r>
            <a:r>
              <a:rPr lang="en-US" altLang="ko-KR" sz="10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와 같은 계산을 나눗셈이라 하고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, 12</a:t>
            </a:r>
            <a:r>
              <a:rPr lang="en-US" altLang="ko-KR" sz="1000" dirty="0">
                <a:latin typeface="+mn-ea"/>
              </a:rPr>
              <a:t>÷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4=3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과 같은 식을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나눗셈식이라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해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5" name="_x199739360" descr="EMB000018681f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164" y="3260887"/>
            <a:ext cx="754662" cy="121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76"/>
          <p:cNvSpPr txBox="1"/>
          <p:nvPr/>
        </p:nvSpPr>
        <p:spPr>
          <a:xfrm>
            <a:off x="219769" y="1572267"/>
            <a:ext cx="500455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로 나누면 </a:t>
            </a: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 됩니다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>
              <a:lnSpc>
                <a:spcPct val="200000"/>
              </a:lnSpc>
            </a:pPr>
            <a:endParaRPr lang="en-US" altLang="ko-KR" sz="20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      12 </a:t>
            </a:r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나누기 </a:t>
            </a: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같습니다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20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는                      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, 4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는                 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 algn="just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은 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로 나눈      이라고 합니다</a:t>
            </a:r>
          </a:p>
        </p:txBody>
      </p:sp>
      <p:sp>
        <p:nvSpPr>
          <p:cNvPr id="78" name="직사각형 77"/>
          <p:cNvSpPr/>
          <p:nvPr/>
        </p:nvSpPr>
        <p:spPr bwMode="auto">
          <a:xfrm>
            <a:off x="1371897" y="2366102"/>
            <a:ext cx="1764201" cy="44180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ko-KR" sz="2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12÷4=3</a:t>
            </a:r>
            <a:endParaRPr kumimoji="1" lang="ko-KR" altLang="en-US" sz="20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098" y="2209163"/>
            <a:ext cx="360000" cy="355000"/>
          </a:xfrm>
          <a:prstGeom prst="rect">
            <a:avLst/>
          </a:prstGeom>
        </p:spPr>
      </p:pic>
      <p:grpSp>
        <p:nvGrpSpPr>
          <p:cNvPr id="80" name="그룹 79"/>
          <p:cNvGrpSpPr/>
          <p:nvPr/>
        </p:nvGrpSpPr>
        <p:grpSpPr>
          <a:xfrm>
            <a:off x="242888" y="3050178"/>
            <a:ext cx="699889" cy="403915"/>
            <a:chOff x="2559672" y="854955"/>
            <a:chExt cx="827878" cy="477778"/>
          </a:xfrm>
        </p:grpSpPr>
        <p:pic>
          <p:nvPicPr>
            <p:cNvPr id="81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9672" y="854955"/>
              <a:ext cx="786497" cy="477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2" name="TextBox 81"/>
            <p:cNvSpPr txBox="1"/>
            <p:nvPr/>
          </p:nvSpPr>
          <p:spPr>
            <a:xfrm>
              <a:off x="2566729" y="873901"/>
              <a:ext cx="820821" cy="400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읽기</a:t>
              </a:r>
              <a:endParaRPr lang="ko-KR" altLang="en-US" sz="18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8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73" y="2395240"/>
            <a:ext cx="1007876" cy="43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" name="TextBox 83"/>
          <p:cNvSpPr txBox="1"/>
          <p:nvPr/>
        </p:nvSpPr>
        <p:spPr>
          <a:xfrm>
            <a:off x="247912" y="2438110"/>
            <a:ext cx="1015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600" b="1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나눗셈</a:t>
            </a:r>
            <a:r>
              <a:rPr lang="ko-KR" altLang="en-US" sz="16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식</a:t>
            </a:r>
            <a:endParaRPr lang="ko-KR" altLang="en-US" sz="18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71500" y="221801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81862" y="291101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7" name="직사각형 86"/>
          <p:cNvSpPr/>
          <p:nvPr/>
        </p:nvSpPr>
        <p:spPr bwMode="auto">
          <a:xfrm>
            <a:off x="1028248" y="3014174"/>
            <a:ext cx="3526891" cy="44180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ko-KR" sz="2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12 </a:t>
            </a:r>
            <a:r>
              <a:rPr lang="ko-KR" altLang="en-US" sz="2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나누기 </a:t>
            </a:r>
            <a:r>
              <a:rPr lang="en-US" altLang="ko-KR" sz="2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2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2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과 같습니다</a:t>
            </a:r>
            <a:r>
              <a:rPr lang="en-US" altLang="ko-KR" sz="2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20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265" y="2875198"/>
            <a:ext cx="360000" cy="355000"/>
          </a:xfrm>
          <a:prstGeom prst="rect">
            <a:avLst/>
          </a:prstGeom>
        </p:spPr>
      </p:pic>
      <p:sp>
        <p:nvSpPr>
          <p:cNvPr id="89" name="직사각형 88"/>
          <p:cNvSpPr/>
          <p:nvPr/>
        </p:nvSpPr>
        <p:spPr bwMode="auto">
          <a:xfrm>
            <a:off x="867841" y="3561316"/>
            <a:ext cx="1840145" cy="44180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ko-KR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rPr>
              <a:t>나누어지는 수</a:t>
            </a: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986" y="3404377"/>
            <a:ext cx="360000" cy="355000"/>
          </a:xfrm>
          <a:prstGeom prst="rect">
            <a:avLst/>
          </a:prstGeom>
        </p:spPr>
      </p:pic>
      <p:sp>
        <p:nvSpPr>
          <p:cNvPr id="91" name="직사각형 90"/>
          <p:cNvSpPr/>
          <p:nvPr/>
        </p:nvSpPr>
        <p:spPr bwMode="auto">
          <a:xfrm>
            <a:off x="3446693" y="3561316"/>
            <a:ext cx="1371961" cy="44180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ko-KR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rPr>
              <a:t>나누는 수</a:t>
            </a: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293" y="3404377"/>
            <a:ext cx="360000" cy="355000"/>
          </a:xfrm>
          <a:prstGeom prst="rect">
            <a:avLst/>
          </a:prstGeom>
        </p:spPr>
      </p:pic>
      <p:sp>
        <p:nvSpPr>
          <p:cNvPr id="93" name="직사각형 92"/>
          <p:cNvSpPr/>
          <p:nvPr/>
        </p:nvSpPr>
        <p:spPr bwMode="auto">
          <a:xfrm>
            <a:off x="2488021" y="4192547"/>
            <a:ext cx="428112" cy="44180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ko-KR" altLang="en-US" sz="20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rPr>
              <a:t>몫</a:t>
            </a:r>
            <a:endParaRPr kumimoji="1" lang="ko-KR" altLang="en-US" sz="20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737" y="3993993"/>
            <a:ext cx="360000" cy="355000"/>
          </a:xfrm>
          <a:prstGeom prst="rect">
            <a:avLst/>
          </a:prstGeom>
        </p:spPr>
      </p:pic>
      <p:pic>
        <p:nvPicPr>
          <p:cNvPr id="9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2797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타원 37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오디오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1758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3"/>
            <a:ext cx="6918956" cy="8299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971436"/>
            <a:ext cx="662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카드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장을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명이 똑같이 나누어 가지려면 한 명이 몇 장씩 가져야 하는지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286425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3_1_5_01.png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\app\resource\contents\lesson03\ops\3\images\3_1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40" name="그룹 39"/>
          <p:cNvGrpSpPr/>
          <p:nvPr/>
        </p:nvGrpSpPr>
        <p:grpSpPr>
          <a:xfrm>
            <a:off x="2296779" y="1302386"/>
            <a:ext cx="1013650" cy="254406"/>
            <a:chOff x="5253413" y="2035940"/>
            <a:chExt cx="1226799" cy="307902"/>
          </a:xfrm>
        </p:grpSpPr>
        <p:pic>
          <p:nvPicPr>
            <p:cNvPr id="4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2" name="TextBox 43"/>
            <p:cNvSpPr txBox="1"/>
            <p:nvPr/>
          </p:nvSpPr>
          <p:spPr>
            <a:xfrm>
              <a:off x="5441709" y="2089690"/>
              <a:ext cx="1002499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167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준비물 약물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대발문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고정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글자 길이에 맞게 조절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버튼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343322" y="1470802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6318870" y="141091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792609" y="147242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5760632" y="1415273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5243896" y="1473632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5219444" y="142326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12982"/>
            <a:ext cx="6643885" cy="2776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3231346" y="125982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6553177" y="516957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4687598" y="120598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704464" y="1484114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4734694" y="143374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그림</a:t>
            </a:r>
            <a:endParaRPr lang="en-US" altLang="ko-KR" sz="11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99531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모서리가 둥근 직사각형 61"/>
          <p:cNvSpPr/>
          <p:nvPr/>
        </p:nvSpPr>
        <p:spPr>
          <a:xfrm>
            <a:off x="2571035" y="3753076"/>
            <a:ext cx="1970987" cy="140411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4888855" y="3753076"/>
            <a:ext cx="1970987" cy="140411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210656" y="3753076"/>
            <a:ext cx="1970987" cy="140411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65312" y="894493"/>
            <a:ext cx="6918956" cy="8299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971436"/>
            <a:ext cx="662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카드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장을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명이 똑같이 나누어 가지려면 한 명이 몇 장씩 가져야 하는지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054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약물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카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드래그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카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드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를 드래그하여 아래 색상 박스에 옮기기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app\resource\contents\lesson03\ops\3\3_1_05.html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다시 하기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’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약물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첫 화면으로 돌아감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이벤트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말 줄임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내레이션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페이지에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내용 있음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343322" y="1470802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6318870" y="141091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792609" y="147242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5760632" y="1415273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5243896" y="1473632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5219444" y="142326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1" name="TextBox 43"/>
          <p:cNvSpPr txBox="1"/>
          <p:nvPr/>
        </p:nvSpPr>
        <p:spPr>
          <a:xfrm>
            <a:off x="389043" y="1820143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여러 가지 방법으로 똑같이 나누어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5999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63" y="2526228"/>
            <a:ext cx="6586157" cy="650744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grpSp>
        <p:nvGrpSpPr>
          <p:cNvPr id="38" name="그룹 37"/>
          <p:cNvGrpSpPr/>
          <p:nvPr/>
        </p:nvGrpSpPr>
        <p:grpSpPr>
          <a:xfrm>
            <a:off x="4562867" y="2188828"/>
            <a:ext cx="2346667" cy="227347"/>
            <a:chOff x="4421577" y="2197503"/>
            <a:chExt cx="2346667" cy="227347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4421577" y="2197503"/>
              <a:ext cx="2346667" cy="227347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1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카</a:t>
              </a:r>
              <a:r>
                <a:rPr lang="ko-KR" altLang="en-US" sz="11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드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를 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드래그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하여 옮기세요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11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4473514" y="2240868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  <p:sp>
        <p:nvSpPr>
          <p:cNvPr id="55" name="타원 54"/>
          <p:cNvSpPr/>
          <p:nvPr/>
        </p:nvSpPr>
        <p:spPr>
          <a:xfrm>
            <a:off x="4346991" y="20968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188745" y="239462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2296779" y="1302386"/>
            <a:ext cx="1013650" cy="254406"/>
            <a:chOff x="5253413" y="2035940"/>
            <a:chExt cx="1226799" cy="307902"/>
          </a:xfrm>
        </p:grpSpPr>
        <p:pic>
          <p:nvPicPr>
            <p:cNvPr id="71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9" name="TextBox 43"/>
            <p:cNvSpPr txBox="1"/>
            <p:nvPr/>
          </p:nvSpPr>
          <p:spPr>
            <a:xfrm>
              <a:off x="5441709" y="2089690"/>
              <a:ext cx="1002499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167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aphicFrame>
        <p:nvGraphicFramePr>
          <p:cNvPr id="9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760292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3_1_5_card.png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\app\resource\contents\lesson03\ops\3\images\3_1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92" name="그림 91">
            <a:extLst>
              <a:ext uri="{FF2B5EF4-FFF2-40B4-BE49-F238E27FC236}">
                <a16:creationId xmlns:a16="http://schemas.microsoft.com/office/drawing/2014/main" xmlns="" id="{3F22ECF9-1835-4EC7-9E33-60D84FE238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260" y="5213613"/>
            <a:ext cx="1080000" cy="339623"/>
          </a:xfrm>
          <a:prstGeom prst="rect">
            <a:avLst/>
          </a:prstGeom>
        </p:spPr>
      </p:pic>
      <p:sp>
        <p:nvSpPr>
          <p:cNvPr id="93" name="타원 92"/>
          <p:cNvSpPr/>
          <p:nvPr/>
        </p:nvSpPr>
        <p:spPr>
          <a:xfrm>
            <a:off x="5660763" y="509132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704464" y="148411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4734694" y="143374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그림</a:t>
            </a:r>
            <a:endParaRPr lang="en-US" altLang="ko-KR" sz="11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152" y="3284984"/>
            <a:ext cx="838426" cy="7063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9041" y="3295270"/>
            <a:ext cx="811498" cy="6737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7041" y="3306617"/>
            <a:ext cx="876882" cy="69844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xmlns="" id="{C78BCD9F-6DB8-45A3-B856-782DFCCCB6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549" y="3322565"/>
            <a:ext cx="430471" cy="430471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xmlns="" id="{C78BCD9F-6DB8-45A3-B856-782DFCCCB6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049" y="3334490"/>
            <a:ext cx="430471" cy="430471"/>
          </a:xfrm>
          <a:prstGeom prst="rect">
            <a:avLst/>
          </a:prstGeom>
        </p:spPr>
      </p:pic>
      <p:sp>
        <p:nvSpPr>
          <p:cNvPr id="60" name="타원 59"/>
          <p:cNvSpPr/>
          <p:nvPr/>
        </p:nvSpPr>
        <p:spPr>
          <a:xfrm>
            <a:off x="1910467" y="326609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6621606" y="327380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99531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모서리가 둥근 직사각형 61"/>
          <p:cNvSpPr/>
          <p:nvPr/>
        </p:nvSpPr>
        <p:spPr>
          <a:xfrm>
            <a:off x="2571035" y="3753076"/>
            <a:ext cx="1970987" cy="140411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4888855" y="3753076"/>
            <a:ext cx="1970987" cy="140411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210656" y="3753076"/>
            <a:ext cx="1970987" cy="140411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65312" y="894493"/>
            <a:ext cx="6918956" cy="8299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971436"/>
            <a:ext cx="662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카드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장을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명이 똑같이 나누어 가지려면 한 명이 몇 장씩 가져야 하는지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92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말 줄임 버튼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343322" y="1470802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6318870" y="141091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792609" y="147242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5760632" y="1415273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5243896" y="1473632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5219444" y="142326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1" name="TextBox 43"/>
          <p:cNvSpPr txBox="1"/>
          <p:nvPr/>
        </p:nvSpPr>
        <p:spPr>
          <a:xfrm>
            <a:off x="389043" y="1820143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여러 가지 방법으로 똑같이 나누어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5999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63" y="2526228"/>
            <a:ext cx="6586157" cy="650744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grpSp>
        <p:nvGrpSpPr>
          <p:cNvPr id="38" name="그룹 37"/>
          <p:cNvGrpSpPr/>
          <p:nvPr/>
        </p:nvGrpSpPr>
        <p:grpSpPr>
          <a:xfrm>
            <a:off x="4562867" y="2188828"/>
            <a:ext cx="2346667" cy="227347"/>
            <a:chOff x="4421577" y="2197503"/>
            <a:chExt cx="2346667" cy="227347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4421577" y="2197503"/>
              <a:ext cx="2346667" cy="227347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1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카</a:t>
              </a:r>
              <a:r>
                <a:rPr lang="ko-KR" altLang="en-US" sz="11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드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를 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드래그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하여 옮기세요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11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4473514" y="2240868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2296779" y="1302386"/>
            <a:ext cx="1013650" cy="254406"/>
            <a:chOff x="5253413" y="2035940"/>
            <a:chExt cx="1226799" cy="307902"/>
          </a:xfrm>
        </p:grpSpPr>
        <p:pic>
          <p:nvPicPr>
            <p:cNvPr id="71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9" name="TextBox 43"/>
            <p:cNvSpPr txBox="1"/>
            <p:nvPr/>
          </p:nvSpPr>
          <p:spPr>
            <a:xfrm>
              <a:off x="5441709" y="2089690"/>
              <a:ext cx="1002499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167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92" name="그림 91">
            <a:extLst>
              <a:ext uri="{FF2B5EF4-FFF2-40B4-BE49-F238E27FC236}">
                <a16:creationId xmlns:a16="http://schemas.microsoft.com/office/drawing/2014/main" xmlns="" id="{3F22ECF9-1835-4EC7-9E33-60D84FE238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260" y="5213613"/>
            <a:ext cx="1080000" cy="339623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4704464" y="148411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4734694" y="143374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그림</a:t>
            </a:r>
            <a:endParaRPr lang="en-US" altLang="ko-KR" sz="11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152" y="3284984"/>
            <a:ext cx="838426" cy="7063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9041" y="3295270"/>
            <a:ext cx="811498" cy="6737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7041" y="3306617"/>
            <a:ext cx="876882" cy="698447"/>
          </a:xfrm>
          <a:prstGeom prst="rect">
            <a:avLst/>
          </a:prstGeom>
        </p:spPr>
      </p:pic>
      <p:sp>
        <p:nvSpPr>
          <p:cNvPr id="66" name="모서리가 둥근 직사각형 65"/>
          <p:cNvSpPr/>
          <p:nvPr/>
        </p:nvSpPr>
        <p:spPr>
          <a:xfrm>
            <a:off x="491955" y="2173416"/>
            <a:ext cx="2295102" cy="100355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xmlns="" id="{A3FD23CB-6379-403F-BC3A-9D57C9BCA2FC}"/>
              </a:ext>
            </a:extLst>
          </p:cNvPr>
          <p:cNvSpPr/>
          <p:nvPr/>
        </p:nvSpPr>
        <p:spPr>
          <a:xfrm>
            <a:off x="438995" y="2124886"/>
            <a:ext cx="2512825" cy="105208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나는 카드가 남지</a:t>
            </a:r>
            <a:endParaRPr lang="en-US" altLang="ko-KR" sz="19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않을 때까지 한 장씩</a:t>
            </a:r>
            <a:endParaRPr lang="en-US" altLang="ko-KR" sz="19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나누어 볼래</a:t>
            </a:r>
            <a:r>
              <a:rPr lang="en-US" altLang="ko-KR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이등변 삼각형 67"/>
          <p:cNvSpPr/>
          <p:nvPr/>
        </p:nvSpPr>
        <p:spPr>
          <a:xfrm flipV="1">
            <a:off x="1446809" y="3204503"/>
            <a:ext cx="90011" cy="204227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4560407" y="2379138"/>
            <a:ext cx="2295102" cy="80580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A3FD23CB-6379-403F-BC3A-9D57C9BCA2FC}"/>
              </a:ext>
            </a:extLst>
          </p:cNvPr>
          <p:cNvSpPr/>
          <p:nvPr/>
        </p:nvSpPr>
        <p:spPr>
          <a:xfrm>
            <a:off x="4507447" y="2426572"/>
            <a:ext cx="2512825" cy="75836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 다른 방법은</a:t>
            </a:r>
            <a:endParaRPr lang="en-US" altLang="ko-KR" sz="19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뭐가 있을까</a:t>
            </a:r>
            <a:r>
              <a:rPr lang="en-US" altLang="ko-KR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이등변 삼각형 72"/>
          <p:cNvSpPr/>
          <p:nvPr/>
        </p:nvSpPr>
        <p:spPr>
          <a:xfrm flipV="1">
            <a:off x="5515261" y="3176972"/>
            <a:ext cx="90011" cy="204227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98462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3"/>
            <a:ext cx="6918956" cy="8299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971436"/>
            <a:ext cx="662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카드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장을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명이 똑같이 나누어 가지려면 한 명이 몇 장씩 가져야 하는지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43"/>
          <p:cNvSpPr txBox="1"/>
          <p:nvPr/>
        </p:nvSpPr>
        <p:spPr>
          <a:xfrm>
            <a:off x="389043" y="1820143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한 명이 카드를 몇 장씩 가지게 되나요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5999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타원 59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3113664" y="2312876"/>
            <a:ext cx="774260" cy="40244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장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51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624" y="2159096"/>
            <a:ext cx="360000" cy="355000"/>
          </a:xfrm>
          <a:prstGeom prst="rect">
            <a:avLst/>
          </a:prstGeom>
        </p:spPr>
      </p:pic>
      <p:sp>
        <p:nvSpPr>
          <p:cNvPr id="75" name="직사각형 74"/>
          <p:cNvSpPr/>
          <p:nvPr/>
        </p:nvSpPr>
        <p:spPr>
          <a:xfrm>
            <a:off x="6343322" y="1470802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78" name="TextBox 77"/>
          <p:cNvSpPr txBox="1">
            <a:spLocks noChangeArrowheads="1"/>
          </p:cNvSpPr>
          <p:nvPr/>
        </p:nvSpPr>
        <p:spPr bwMode="auto">
          <a:xfrm>
            <a:off x="6318870" y="141091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5792609" y="1472423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5760632" y="1415273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5243896" y="1473632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89" name="TextBox 88"/>
          <p:cNvSpPr txBox="1">
            <a:spLocks noChangeArrowheads="1"/>
          </p:cNvSpPr>
          <p:nvPr/>
        </p:nvSpPr>
        <p:spPr bwMode="auto">
          <a:xfrm>
            <a:off x="5212380" y="142326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pSp>
        <p:nvGrpSpPr>
          <p:cNvPr id="30" name="그룹 29"/>
          <p:cNvGrpSpPr/>
          <p:nvPr/>
        </p:nvGrpSpPr>
        <p:grpSpPr>
          <a:xfrm>
            <a:off x="2296779" y="1302386"/>
            <a:ext cx="1013650" cy="254406"/>
            <a:chOff x="5253413" y="2035940"/>
            <a:chExt cx="1226799" cy="307902"/>
          </a:xfrm>
        </p:grpSpPr>
        <p:pic>
          <p:nvPicPr>
            <p:cNvPr id="31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2" name="TextBox 43"/>
            <p:cNvSpPr txBox="1"/>
            <p:nvPr/>
          </p:nvSpPr>
          <p:spPr>
            <a:xfrm>
              <a:off x="5441709" y="2089690"/>
              <a:ext cx="1002499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167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4704464" y="148411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4734694" y="143374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그림</a:t>
            </a:r>
            <a:endParaRPr lang="en-US" altLang="ko-KR" sz="11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44365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187624" y="2888940"/>
            <a:ext cx="4872706" cy="2379255"/>
            <a:chOff x="1187624" y="3245989"/>
            <a:chExt cx="4872706" cy="2379255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462"/>
            <a:stretch/>
          </p:blipFill>
          <p:spPr bwMode="auto">
            <a:xfrm>
              <a:off x="1187624" y="3245989"/>
              <a:ext cx="4872706" cy="2379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511660" y="4082550"/>
              <a:ext cx="1090027" cy="4570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한 명이 갖는</a:t>
              </a:r>
              <a:endPara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카드의 수</a:t>
              </a:r>
              <a:endPara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3049925" y="4082550"/>
              <a:ext cx="1090027" cy="4570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전체</a:t>
              </a:r>
              <a:endPara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카드의 수</a:t>
              </a:r>
              <a:endPara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4582898" y="4082550"/>
              <a:ext cx="1033218" cy="4570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카드를 나누어</a:t>
              </a:r>
              <a:endPara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갖는 사람의 수</a:t>
              </a:r>
              <a:endPara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65312" y="894493"/>
            <a:ext cx="6918956" cy="8299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971436"/>
            <a:ext cx="662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카드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장을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명이 똑같이 나누어 가지려면 한 명이 몇 장씩 가져야 하는지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452542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3_1_5_05.png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\app\resource\contents\lesson03\ops\3\images\3_1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362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이미지에 텍스트 새로 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‘3’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칸 클릭 시 연결 선이 같이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‘5’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칸 클릭 시 연결 선이 같이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빨간색 선은 처음부터 있음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43"/>
          <p:cNvSpPr txBox="1"/>
          <p:nvPr/>
        </p:nvSpPr>
        <p:spPr>
          <a:xfrm>
            <a:off x="389043" y="1820143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dirty="0" err="1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 나타내고 각 수가 뜻하는 것을 알아보세요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5999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343322" y="1470802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6318870" y="141091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792609" y="147242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5760632" y="1415273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5243896" y="1473632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5219444" y="142326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876" y="2795824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553" y="3532496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6" name="직선 연결선 55"/>
          <p:cNvCxnSpPr>
            <a:endCxn id="58" idx="2"/>
          </p:cNvCxnSpPr>
          <p:nvPr/>
        </p:nvCxnSpPr>
        <p:spPr>
          <a:xfrm flipV="1">
            <a:off x="2179596" y="2967010"/>
            <a:ext cx="2470610" cy="6412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815487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0" name="직선 연결선 59"/>
          <p:cNvCxnSpPr/>
          <p:nvPr/>
        </p:nvCxnSpPr>
        <p:spPr>
          <a:xfrm>
            <a:off x="3549445" y="2890684"/>
            <a:ext cx="1493750" cy="71757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451" y="3532496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57" y="3532495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타원 77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2296779" y="1302386"/>
            <a:ext cx="1013650" cy="254406"/>
            <a:chOff x="5253413" y="2035940"/>
            <a:chExt cx="1226799" cy="307902"/>
          </a:xfrm>
        </p:grpSpPr>
        <p:pic>
          <p:nvPicPr>
            <p:cNvPr id="61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2" name="TextBox 43"/>
            <p:cNvSpPr txBox="1"/>
            <p:nvPr/>
          </p:nvSpPr>
          <p:spPr>
            <a:xfrm>
              <a:off x="5441709" y="2089690"/>
              <a:ext cx="1002499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167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85" name="타원 84"/>
          <p:cNvSpPr/>
          <p:nvPr/>
        </p:nvSpPr>
        <p:spPr>
          <a:xfrm>
            <a:off x="715331" y="21701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3941937" y="2434701"/>
            <a:ext cx="342056" cy="26392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8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＝</a:t>
            </a:r>
            <a:endParaRPr lang="ko-KR" altLang="en-US" sz="1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2803604" y="2445561"/>
            <a:ext cx="342056" cy="26392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8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÷</a:t>
            </a:r>
            <a:endParaRPr lang="ko-KR" altLang="en-US" sz="1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4139952" y="2298618"/>
            <a:ext cx="26389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3061704" y="2244990"/>
            <a:ext cx="353197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11869" y="2252151"/>
            <a:ext cx="5216315" cy="286700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357" y="2782825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직사각형 72"/>
          <p:cNvSpPr/>
          <p:nvPr/>
        </p:nvSpPr>
        <p:spPr>
          <a:xfrm>
            <a:off x="4704464" y="148411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79" name="TextBox 78"/>
          <p:cNvSpPr txBox="1">
            <a:spLocks noChangeArrowheads="1"/>
          </p:cNvSpPr>
          <p:nvPr/>
        </p:nvSpPr>
        <p:spPr bwMode="auto">
          <a:xfrm>
            <a:off x="4734694" y="143374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그림</a:t>
            </a:r>
            <a:endParaRPr lang="en-US" altLang="ko-KR" sz="11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직사각형 79"/>
          <p:cNvSpPr/>
          <p:nvPr/>
        </p:nvSpPr>
        <p:spPr bwMode="auto">
          <a:xfrm>
            <a:off x="2095184" y="2384341"/>
            <a:ext cx="618944" cy="40244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15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5828" y="2230561"/>
            <a:ext cx="360000" cy="355000"/>
          </a:xfrm>
          <a:prstGeom prst="rect">
            <a:avLst/>
          </a:prstGeom>
        </p:spPr>
      </p:pic>
      <p:sp>
        <p:nvSpPr>
          <p:cNvPr id="82" name="직사각형 81"/>
          <p:cNvSpPr/>
          <p:nvPr/>
        </p:nvSpPr>
        <p:spPr bwMode="auto">
          <a:xfrm>
            <a:off x="3273304" y="2394648"/>
            <a:ext cx="618944" cy="40244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3948" y="2240868"/>
            <a:ext cx="360000" cy="355000"/>
          </a:xfrm>
          <a:prstGeom prst="rect">
            <a:avLst/>
          </a:prstGeom>
        </p:spPr>
      </p:pic>
      <p:sp>
        <p:nvSpPr>
          <p:cNvPr id="84" name="직사각형 83"/>
          <p:cNvSpPr/>
          <p:nvPr/>
        </p:nvSpPr>
        <p:spPr bwMode="auto">
          <a:xfrm>
            <a:off x="4391980" y="2394648"/>
            <a:ext cx="618944" cy="40244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2624" y="2240868"/>
            <a:ext cx="360000" cy="355000"/>
          </a:xfrm>
          <a:prstGeom prst="rect">
            <a:avLst/>
          </a:prstGeom>
        </p:spPr>
      </p:pic>
      <p:sp>
        <p:nvSpPr>
          <p:cNvPr id="95" name="타원 94"/>
          <p:cNvSpPr/>
          <p:nvPr/>
        </p:nvSpPr>
        <p:spPr>
          <a:xfrm>
            <a:off x="2685450" y="2922908"/>
            <a:ext cx="353197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99531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418013" y="2008432"/>
            <a:ext cx="6213554" cy="3148760"/>
            <a:chOff x="418013" y="1714899"/>
            <a:chExt cx="6213554" cy="3148760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013" y="1714899"/>
              <a:ext cx="6213554" cy="31487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2159732" y="1910435"/>
              <a:ext cx="2264316" cy="62486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우리 친구들은 모두 </a:t>
              </a:r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20</a:t>
              </a: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명이네요</a:t>
              </a:r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 algn="ctr"/>
              <a:r>
                <a:rPr lang="ko-KR" altLang="en-US" sz="1000" dirty="0" err="1" smtClean="0">
                  <a:latin typeface="맑은 고딕" pitchFamily="50" charset="-127"/>
                  <a:ea typeface="맑은 고딕" pitchFamily="50" charset="-127"/>
                </a:rPr>
                <a:t>관찰실에서는</a:t>
              </a: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5</a:t>
              </a:r>
              <a:r>
                <a:rPr lang="ko-KR" altLang="en-US" sz="1000" dirty="0" err="1" smtClean="0">
                  <a:latin typeface="맑은 고딕" pitchFamily="50" charset="-127"/>
                  <a:ea typeface="맑은 고딕" pitchFamily="50" charset="-127"/>
                </a:rPr>
                <a:t>모둠</a:t>
              </a:r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1000" dirty="0" err="1" smtClean="0">
                  <a:latin typeface="맑은 고딕" pitchFamily="50" charset="-127"/>
                  <a:ea typeface="맑은 고딕" pitchFamily="50" charset="-127"/>
                </a:rPr>
                <a:t>체험실에서는</a:t>
              </a: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4</a:t>
              </a:r>
              <a:r>
                <a:rPr lang="ko-KR" altLang="en-US" sz="1000" dirty="0" err="1" smtClean="0">
                  <a:latin typeface="맑은 고딕" pitchFamily="50" charset="-127"/>
                  <a:ea typeface="맑은 고딕" pitchFamily="50" charset="-127"/>
                </a:rPr>
                <a:t>모둠으로</a:t>
              </a: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</a:rPr>
                <a:t>앉</a:t>
              </a: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으세요</a:t>
              </a:r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10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3298739" y="2804137"/>
              <a:ext cx="1546558" cy="62486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latin typeface="맑은 고딕" pitchFamily="50" charset="-127"/>
                  <a:ea typeface="맑은 고딕" pitchFamily="50" charset="-127"/>
                </a:rPr>
                <a:t>관찰실에서</a:t>
              </a: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 한 </a:t>
              </a:r>
              <a:r>
                <a:rPr lang="ko-KR" altLang="en-US" sz="1000" dirty="0" err="1" smtClean="0">
                  <a:latin typeface="맑은 고딕" pitchFamily="50" charset="-127"/>
                  <a:ea typeface="맑은 고딕" pitchFamily="50" charset="-127"/>
                </a:rPr>
                <a:t>모둠은</a:t>
              </a: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 몇 명씩일까</a:t>
              </a: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ko-KR" altLang="en-US" sz="10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" name="모서리가 둥근 직사각형 59"/>
            <p:cNvSpPr/>
            <p:nvPr/>
          </p:nvSpPr>
          <p:spPr>
            <a:xfrm>
              <a:off x="4896036" y="2636912"/>
              <a:ext cx="1546558" cy="62486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latin typeface="맑은 고딕" pitchFamily="50" charset="-127"/>
                  <a:ea typeface="맑은 고딕" pitchFamily="50" charset="-127"/>
                </a:rPr>
                <a:t>체험실에서</a:t>
              </a: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 한 </a:t>
              </a:r>
              <a:r>
                <a:rPr lang="ko-KR" altLang="en-US" sz="1000" dirty="0" err="1" smtClean="0">
                  <a:latin typeface="맑은 고딕" pitchFamily="50" charset="-127"/>
                  <a:ea typeface="맑은 고딕" pitchFamily="50" charset="-127"/>
                </a:rPr>
                <a:t>모둠은</a:t>
              </a: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 몇 명씩일까</a:t>
              </a: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ko-KR" altLang="en-US" sz="10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65312" y="894493"/>
            <a:ext cx="6918956" cy="59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97143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대화를 읽고 물음에 답해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1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136" y="5319347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83" y="5386537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792" y="531934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28209" y="5373216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" name="타원 79"/>
          <p:cNvSpPr/>
          <p:nvPr/>
        </p:nvSpPr>
        <p:spPr>
          <a:xfrm>
            <a:off x="2431598" y="524612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6538765" y="518546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503548" y="195833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확대 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클릭하면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DVD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내 영상을 팝업 플레이어로 재생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텍스트 띄어쓰기 수정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활동 영상 보기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8"/>
              </a:rPr>
              <a:t>http://cdata.tsherpa.co.kr/tsherpa/MultiMedia/Flash/2020/curri/index.html?flashxmlnum=soboro2&amp;classa=A8-C1-62-KK-KA-02-03-04-0-0-0-0&amp;classno=AA_SAMPLE/nproto_sample/DA/nproto_cmn_924.html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삽화 위에 텍스트 새로 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15" y="1615291"/>
            <a:ext cx="1168310" cy="31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타원 32"/>
          <p:cNvSpPr/>
          <p:nvPr/>
        </p:nvSpPr>
        <p:spPr>
          <a:xfrm>
            <a:off x="5425611" y="148855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5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658954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3_1_6_01.png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\app\resource\contents\lesson03\ops\3\images\3_1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19169159-FA9D-4B43-9785-2CD20D7903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517" y="4689054"/>
            <a:ext cx="462428" cy="462428"/>
          </a:xfrm>
          <a:prstGeom prst="rect">
            <a:avLst/>
          </a:prstGeom>
        </p:spPr>
      </p:pic>
      <p:sp>
        <p:nvSpPr>
          <p:cNvPr id="37" name="타원 36"/>
          <p:cNvSpPr/>
          <p:nvPr/>
        </p:nvSpPr>
        <p:spPr>
          <a:xfrm>
            <a:off x="6379050" y="466078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7308304" y="5331518"/>
            <a:ext cx="1224136" cy="122413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영상정보필요</a:t>
            </a:r>
            <a:r>
              <a:rPr lang="en-US" altLang="ko-KR" b="1" dirty="0" smtClean="0"/>
              <a:t>/</a:t>
            </a:r>
          </a:p>
          <a:p>
            <a:pPr algn="ctr"/>
            <a:r>
              <a:rPr lang="ko-KR" altLang="en-US" b="1" dirty="0" smtClean="0"/>
              <a:t>이미지 </a:t>
            </a:r>
            <a:r>
              <a:rPr lang="ko-KR" altLang="en-US" b="1" dirty="0" err="1" smtClean="0"/>
              <a:t>말풍선</a:t>
            </a:r>
            <a:r>
              <a:rPr lang="ko-KR" altLang="en-US" b="1" dirty="0" smtClean="0"/>
              <a:t> 제거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1254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63844" y="692696"/>
            <a:ext cx="6912260" cy="5112568"/>
            <a:chOff x="63844" y="692696"/>
            <a:chExt cx="6912260" cy="5112568"/>
          </a:xfrm>
        </p:grpSpPr>
        <p:sp>
          <p:nvSpPr>
            <p:cNvPr id="24" name="직사각형 23"/>
            <p:cNvSpPr/>
            <p:nvPr/>
          </p:nvSpPr>
          <p:spPr>
            <a:xfrm>
              <a:off x="63844" y="692696"/>
              <a:ext cx="6912260" cy="5112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154" y="695549"/>
              <a:ext cx="361949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438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확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버튼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이미지에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삽화는 최대한 크게 삽입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3988497" y="3806322"/>
            <a:ext cx="2722343" cy="522778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2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07336" y="1384279"/>
            <a:ext cx="6834909" cy="3810000"/>
            <a:chOff x="418013" y="1714899"/>
            <a:chExt cx="6213554" cy="3148760"/>
          </a:xfrm>
        </p:grpSpPr>
        <p:pic>
          <p:nvPicPr>
            <p:cNvPr id="31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013" y="1714899"/>
              <a:ext cx="6213554" cy="31487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3" name="모서리가 둥근 직사각형 32"/>
            <p:cNvSpPr/>
            <p:nvPr/>
          </p:nvSpPr>
          <p:spPr>
            <a:xfrm>
              <a:off x="2159732" y="1910435"/>
              <a:ext cx="2264316" cy="62486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latin typeface="맑은 고딕" pitchFamily="50" charset="-127"/>
                  <a:ea typeface="맑은 고딕" pitchFamily="50" charset="-127"/>
                </a:rPr>
                <a:t>우리 친구들은 모두 </a:t>
              </a:r>
              <a:r>
                <a:rPr lang="en-US" altLang="ko-KR" sz="1100" dirty="0" smtClean="0">
                  <a:latin typeface="맑은 고딕" pitchFamily="50" charset="-127"/>
                  <a:ea typeface="맑은 고딕" pitchFamily="50" charset="-127"/>
                </a:rPr>
                <a:t>20</a:t>
              </a:r>
              <a:r>
                <a:rPr lang="ko-KR" altLang="en-US" sz="1100" dirty="0" smtClean="0">
                  <a:latin typeface="맑은 고딕" pitchFamily="50" charset="-127"/>
                  <a:ea typeface="맑은 고딕" pitchFamily="50" charset="-127"/>
                </a:rPr>
                <a:t>명이네요</a:t>
              </a:r>
              <a:r>
                <a:rPr lang="en-US" altLang="ko-KR" sz="11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 algn="ctr"/>
              <a:r>
                <a:rPr lang="ko-KR" altLang="en-US" sz="1100" dirty="0" err="1" smtClean="0">
                  <a:latin typeface="맑은 고딕" pitchFamily="50" charset="-127"/>
                  <a:ea typeface="맑은 고딕" pitchFamily="50" charset="-127"/>
                </a:rPr>
                <a:t>관찰실에서는</a:t>
              </a:r>
              <a:r>
                <a:rPr lang="ko-KR" altLang="en-US" sz="11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1100" dirty="0" smtClean="0">
                  <a:latin typeface="맑은 고딕" pitchFamily="50" charset="-127"/>
                  <a:ea typeface="맑은 고딕" pitchFamily="50" charset="-127"/>
                </a:rPr>
                <a:t>5</a:t>
              </a:r>
              <a:r>
                <a:rPr lang="ko-KR" altLang="en-US" sz="1100" dirty="0" err="1" smtClean="0">
                  <a:latin typeface="맑은 고딕" pitchFamily="50" charset="-127"/>
                  <a:ea typeface="맑은 고딕" pitchFamily="50" charset="-127"/>
                </a:rPr>
                <a:t>모둠</a:t>
              </a:r>
              <a:r>
                <a:rPr lang="en-US" altLang="ko-KR" sz="1100" dirty="0" smtClean="0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1100" dirty="0" err="1" smtClean="0">
                  <a:latin typeface="맑은 고딕" pitchFamily="50" charset="-127"/>
                  <a:ea typeface="맑은 고딕" pitchFamily="50" charset="-127"/>
                </a:rPr>
                <a:t>체험실에서는</a:t>
              </a:r>
              <a:endParaRPr lang="en-US" altLang="ko-KR" sz="11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en-US" altLang="ko-KR" sz="1100" dirty="0" smtClean="0">
                  <a:latin typeface="맑은 고딕" pitchFamily="50" charset="-127"/>
                  <a:ea typeface="맑은 고딕" pitchFamily="50" charset="-127"/>
                </a:rPr>
                <a:t>4</a:t>
              </a:r>
              <a:r>
                <a:rPr lang="ko-KR" altLang="en-US" sz="1100" dirty="0" err="1" smtClean="0">
                  <a:latin typeface="맑은 고딕" pitchFamily="50" charset="-127"/>
                  <a:ea typeface="맑은 고딕" pitchFamily="50" charset="-127"/>
                </a:rPr>
                <a:t>모둠으로</a:t>
              </a:r>
              <a:r>
                <a:rPr lang="ko-KR" altLang="en-US" sz="11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100" dirty="0">
                  <a:latin typeface="맑은 고딕" pitchFamily="50" charset="-127"/>
                  <a:ea typeface="맑은 고딕" pitchFamily="50" charset="-127"/>
                </a:rPr>
                <a:t>앉</a:t>
              </a:r>
              <a:r>
                <a:rPr lang="ko-KR" altLang="en-US" sz="1100" dirty="0" smtClean="0">
                  <a:latin typeface="맑은 고딕" pitchFamily="50" charset="-127"/>
                  <a:ea typeface="맑은 고딕" pitchFamily="50" charset="-127"/>
                </a:rPr>
                <a:t>으세요</a:t>
              </a:r>
              <a:r>
                <a:rPr lang="en-US" altLang="ko-KR" sz="11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11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3298739" y="2804137"/>
              <a:ext cx="1546558" cy="62486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err="1" smtClean="0">
                  <a:latin typeface="맑은 고딕" pitchFamily="50" charset="-127"/>
                  <a:ea typeface="맑은 고딕" pitchFamily="50" charset="-127"/>
                </a:rPr>
                <a:t>관찰실에서</a:t>
              </a:r>
              <a:r>
                <a:rPr lang="ko-KR" altLang="en-US" sz="1100" dirty="0" smtClean="0">
                  <a:latin typeface="맑은 고딕" pitchFamily="50" charset="-127"/>
                  <a:ea typeface="맑은 고딕" pitchFamily="50" charset="-127"/>
                </a:rPr>
                <a:t> 한 </a:t>
              </a:r>
              <a:r>
                <a:rPr lang="ko-KR" altLang="en-US" sz="1100" dirty="0" err="1" smtClean="0">
                  <a:latin typeface="맑은 고딕" pitchFamily="50" charset="-127"/>
                  <a:ea typeface="맑은 고딕" pitchFamily="50" charset="-127"/>
                </a:rPr>
                <a:t>모둠은</a:t>
              </a:r>
              <a:r>
                <a:rPr lang="ko-KR" altLang="en-US" sz="1100" dirty="0" smtClean="0">
                  <a:latin typeface="맑은 고딕" pitchFamily="50" charset="-127"/>
                  <a:ea typeface="맑은 고딕" pitchFamily="50" charset="-127"/>
                </a:rPr>
                <a:t> 몇 명씩일까</a:t>
              </a:r>
              <a:r>
                <a:rPr lang="en-US" altLang="ko-KR" sz="1100" dirty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ko-KR" altLang="en-US" sz="11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4896036" y="2636912"/>
              <a:ext cx="1546558" cy="62486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err="1" smtClean="0">
                  <a:latin typeface="맑은 고딕" pitchFamily="50" charset="-127"/>
                  <a:ea typeface="맑은 고딕" pitchFamily="50" charset="-127"/>
                </a:rPr>
                <a:t>체험실에서</a:t>
              </a:r>
              <a:r>
                <a:rPr lang="ko-KR" altLang="en-US" sz="1100" dirty="0" smtClean="0">
                  <a:latin typeface="맑은 고딕" pitchFamily="50" charset="-127"/>
                  <a:ea typeface="맑은 고딕" pitchFamily="50" charset="-127"/>
                </a:rPr>
                <a:t> 한 </a:t>
              </a:r>
              <a:r>
                <a:rPr lang="ko-KR" altLang="en-US" sz="1100" dirty="0" err="1" smtClean="0">
                  <a:latin typeface="맑은 고딕" pitchFamily="50" charset="-127"/>
                  <a:ea typeface="맑은 고딕" pitchFamily="50" charset="-127"/>
                </a:rPr>
                <a:t>모둠은</a:t>
              </a:r>
              <a:r>
                <a:rPr lang="ko-KR" altLang="en-US" sz="1100" dirty="0" smtClean="0">
                  <a:latin typeface="맑은 고딕" pitchFamily="50" charset="-127"/>
                  <a:ea typeface="맑은 고딕" pitchFamily="50" charset="-127"/>
                </a:rPr>
                <a:t> 몇 명씩일까</a:t>
              </a:r>
              <a:r>
                <a:rPr lang="en-US" altLang="ko-KR" sz="1100" dirty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ko-KR" altLang="en-US" sz="11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63" name="타원 62"/>
          <p:cNvSpPr/>
          <p:nvPr/>
        </p:nvSpPr>
        <p:spPr>
          <a:xfrm>
            <a:off x="323528" y="123371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0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480981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17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1" name="타원 20"/>
          <p:cNvSpPr/>
          <p:nvPr/>
        </p:nvSpPr>
        <p:spPr>
          <a:xfrm>
            <a:off x="7308304" y="5331518"/>
            <a:ext cx="1224136" cy="122413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이미지 </a:t>
            </a:r>
            <a:r>
              <a:rPr lang="ko-KR" altLang="en-US" b="1" dirty="0" err="1" smtClean="0"/>
              <a:t>말풍선</a:t>
            </a:r>
            <a:r>
              <a:rPr lang="ko-KR" altLang="en-US" b="1" dirty="0" smtClean="0"/>
              <a:t> 제거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2345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128497"/>
              </p:ext>
            </p:extLst>
          </p:nvPr>
        </p:nvGraphicFramePr>
        <p:xfrm>
          <a:off x="179388" y="654012"/>
          <a:ext cx="8774172" cy="5669056"/>
        </p:xfrm>
        <a:graphic>
          <a:graphicData uri="http://schemas.openxmlformats.org/drawingml/2006/table">
            <a:tbl>
              <a:tblPr/>
              <a:tblGrid>
                <a:gridCol w="5401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62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93899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7579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7795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7891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8585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8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 애니메이션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과자 나누기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56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42~43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suh_h_0301_03_0203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Html5(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8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똑같이 나누어야 하는 상황 알기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56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42~43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suh_h_0301_03_0203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목표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suh_h_0301_03_0203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똑같이 나누는 방법 확인하기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나눗셈식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알기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56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42~43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suh_h_0301_03_0203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약속하기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약속하기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나누어지는 수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나누는 수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몫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56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42~43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suh_h_0301_03_0203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_201_2.html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21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다양한 방법으로 똑같이 나누기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나눗셈식으로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나타내기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57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42~43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suh_h_0301_03_0203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_202_1.html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그림을 묶어서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모둠의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학생 수 구하기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58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42~43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suh_h_0301_03_0203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_203_1.html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그림을 그리고 묶어서 몫 구하기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수직선으로의 표현 확인하기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59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42~43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suh_h_0301_03_0203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_204_1.html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혼자서도 척척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혼자서도 척척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문제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59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42~43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suh_h_0301_03_0203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_205_1.html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suh_h_0301_03_0203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예고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suh_h_0301_03_0203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평가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suh_h_0301_03_0203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_401_1.html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9622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3"/>
            <a:ext cx="6918956" cy="59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97143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대화를 읽고 물음에 답해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362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돋보기 약물 클릭 시 팝업 창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(21~23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 슬라이드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.)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돋보기 약물 클릭 시 팝업 창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(24~26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 슬라이드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.)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약물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돋보기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9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57168" y="531934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156" y="5371164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02" y="5373762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50079" y="5319347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D:\한대희 3-1 지도서\app\resource\contents\lesson03\ops\3\images\3_1\3_1_6_0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39" y="2473831"/>
            <a:ext cx="1884594" cy="188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한대희 3-1 지도서\app\resource\contents\lesson03\ops\3\images\3_1\3_1_6_0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558" y="2473831"/>
            <a:ext cx="1884594" cy="188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TextBox 82"/>
          <p:cNvSpPr txBox="1"/>
          <p:nvPr/>
        </p:nvSpPr>
        <p:spPr>
          <a:xfrm>
            <a:off x="1624384" y="4448435"/>
            <a:ext cx="789304" cy="3847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모둠</a:t>
            </a:r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603203" y="4448435"/>
            <a:ext cx="789304" cy="3847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모둠</a:t>
            </a:r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90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74023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3_1_6_02.png  /  3_1_6_03.png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\app\resource\contents\lesson03\ops\3\images\3_1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1" name="타원 90"/>
          <p:cNvSpPr/>
          <p:nvPr/>
        </p:nvSpPr>
        <p:spPr>
          <a:xfrm>
            <a:off x="6579718" y="526113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2505952" y="430238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5472912" y="430238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7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168" y="4096487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450" y="4096487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" name="TextBox 43"/>
          <p:cNvSpPr txBox="1"/>
          <p:nvPr/>
        </p:nvSpPr>
        <p:spPr>
          <a:xfrm>
            <a:off x="4973949" y="1562418"/>
            <a:ext cx="1938311" cy="230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spc="-150" dirty="0" smtClean="0">
                <a:latin typeface="맑은 고딕" pitchFamily="50" charset="-127"/>
                <a:ea typeface="맑은 고딕" pitchFamily="50" charset="-127"/>
              </a:rPr>
              <a:t>돋보기</a:t>
            </a:r>
            <a:r>
              <a:rPr lang="ko-KR" altLang="en-US" sz="900" spc="-15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sz="900" b="1" spc="-150" dirty="0" smtClean="0">
                <a:latin typeface="맑은 고딕" pitchFamily="50" charset="-127"/>
                <a:ea typeface="맑은 고딕" pitchFamily="50" charset="-127"/>
              </a:rPr>
              <a:t>클릭</a:t>
            </a:r>
            <a:r>
              <a:rPr lang="ko-KR" altLang="en-US" sz="900" spc="-150" dirty="0" smtClean="0">
                <a:latin typeface="맑은 고딕" pitchFamily="50" charset="-127"/>
                <a:ea typeface="맑은 고딕" pitchFamily="50" charset="-127"/>
              </a:rPr>
              <a:t>하여 물음에 답해 보세요</a:t>
            </a:r>
            <a:r>
              <a:rPr lang="en-US" altLang="ko-KR" sz="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00" name="타원 99"/>
          <p:cNvSpPr/>
          <p:nvPr/>
        </p:nvSpPr>
        <p:spPr>
          <a:xfrm>
            <a:off x="4825680" y="137677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86581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63844" y="692696"/>
            <a:ext cx="6912260" cy="5112568"/>
            <a:chOff x="63844" y="692696"/>
            <a:chExt cx="6912260" cy="5112568"/>
          </a:xfrm>
        </p:grpSpPr>
        <p:sp>
          <p:nvSpPr>
            <p:cNvPr id="9" name="직사각형 8"/>
            <p:cNvSpPr/>
            <p:nvPr/>
          </p:nvSpPr>
          <p:spPr>
            <a:xfrm>
              <a:off x="63844" y="692696"/>
              <a:ext cx="6912260" cy="5112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154" y="695549"/>
              <a:ext cx="361949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TextBox 43"/>
          <p:cNvSpPr txBox="1"/>
          <p:nvPr/>
        </p:nvSpPr>
        <p:spPr>
          <a:xfrm>
            <a:off x="323528" y="1556792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모둠으로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똑같이 나누어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049" name="그룹 2048"/>
          <p:cNvGrpSpPr/>
          <p:nvPr/>
        </p:nvGrpSpPr>
        <p:grpSpPr>
          <a:xfrm>
            <a:off x="1690959" y="1994716"/>
            <a:ext cx="3853315" cy="3034481"/>
            <a:chOff x="1336702" y="905834"/>
            <a:chExt cx="4359894" cy="3433411"/>
          </a:xfrm>
        </p:grpSpPr>
        <p:pic>
          <p:nvPicPr>
            <p:cNvPr id="2050" name="Picture 2" descr="D:\한대희 3-1 지도서\app\resource\contents\lesson03\ops\3\images\3_1\3_1_6_04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6030" y="905834"/>
              <a:ext cx="4287888" cy="3387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모서리가 둥근 직사각형 10"/>
            <p:cNvSpPr/>
            <p:nvPr/>
          </p:nvSpPr>
          <p:spPr>
            <a:xfrm>
              <a:off x="1336702" y="920214"/>
              <a:ext cx="759330" cy="34143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2238699" y="915062"/>
              <a:ext cx="759330" cy="34143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125618" y="924895"/>
              <a:ext cx="759330" cy="34143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4044557" y="924895"/>
              <a:ext cx="759330" cy="34143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4937266" y="924895"/>
              <a:ext cx="759330" cy="34143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042846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585" y="2069934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007" y="2096852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004" y="2096852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132856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타원 29"/>
          <p:cNvSpPr/>
          <p:nvPr/>
        </p:nvSpPr>
        <p:spPr>
          <a:xfrm>
            <a:off x="2331246" y="184482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1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223" y="5514087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370" y="5581277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931" y="551408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57296" y="5567956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05121" y="557086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타원 35"/>
          <p:cNvSpPr/>
          <p:nvPr/>
        </p:nvSpPr>
        <p:spPr>
          <a:xfrm>
            <a:off x="2470095" y="534146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xmlns="" id="{3F22ECF9-1835-4EC7-9E33-60D84FE2381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260" y="5370610"/>
            <a:ext cx="1080000" cy="339623"/>
          </a:xfrm>
          <a:prstGeom prst="rect">
            <a:avLst/>
          </a:prstGeom>
        </p:spPr>
      </p:pic>
      <p:sp>
        <p:nvSpPr>
          <p:cNvPr id="62" name="타원 61"/>
          <p:cNvSpPr/>
          <p:nvPr/>
        </p:nvSpPr>
        <p:spPr>
          <a:xfrm>
            <a:off x="5660763" y="524831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3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534162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3_1_6_02.png  /  3_1_6_04.png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\app\resource\contents\lesson03\ops\3\images\3_1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977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각각의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손가락 버튼을 클릭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시 빨간색 정답 선이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 정답 선은 나타나지 않음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삽입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다시 하기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’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약물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첫 화면으로 돌아감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이벤트 없음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87983" y="944724"/>
            <a:ext cx="789304" cy="3847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모둠</a:t>
            </a:r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1" name="Picture 3" descr="D:\한대희 3-1 지도서\app\resource\contents\lesson03\ops\3\images\3_1\3_1_6_02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764704"/>
            <a:ext cx="715504" cy="71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69" y="1688411"/>
            <a:ext cx="139494" cy="15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타원 38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926914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63844" y="692696"/>
            <a:ext cx="6912260" cy="5112568"/>
            <a:chOff x="63844" y="692696"/>
            <a:chExt cx="6912260" cy="5112568"/>
          </a:xfrm>
        </p:grpSpPr>
        <p:sp>
          <p:nvSpPr>
            <p:cNvPr id="9" name="직사각형 8"/>
            <p:cNvSpPr/>
            <p:nvPr/>
          </p:nvSpPr>
          <p:spPr>
            <a:xfrm>
              <a:off x="63844" y="692696"/>
              <a:ext cx="6912260" cy="5112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154" y="695549"/>
              <a:ext cx="361949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7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25790" y="549936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986" y="5548692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844" y="5481502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69034" y="5538278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06956" y="5551290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2" name="그룹 41"/>
          <p:cNvGrpSpPr/>
          <p:nvPr/>
        </p:nvGrpSpPr>
        <p:grpSpPr>
          <a:xfrm>
            <a:off x="3237750" y="4943663"/>
            <a:ext cx="840546" cy="537565"/>
            <a:chOff x="6012160" y="1660849"/>
            <a:chExt cx="840546" cy="537565"/>
          </a:xfrm>
        </p:grpSpPr>
        <p:sp>
          <p:nvSpPr>
            <p:cNvPr id="43" name="직사각형 42"/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4</a:t>
              </a:r>
              <a:r>
                <a:rPr kumimoji="1" lang="ko-KR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명</a:t>
              </a: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타원 47"/>
          <p:cNvSpPr/>
          <p:nvPr/>
        </p:nvSpPr>
        <p:spPr>
          <a:xfrm>
            <a:off x="5725803" y="523030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0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719026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2" name="TextBox 51"/>
          <p:cNvSpPr txBox="1"/>
          <p:nvPr/>
        </p:nvSpPr>
        <p:spPr>
          <a:xfrm>
            <a:off x="787983" y="944724"/>
            <a:ext cx="789304" cy="3847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모둠</a:t>
            </a:r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3" name="Picture 3" descr="D:\한대희 3-1 지도서\app\resource\contents\lesson03\ops\3\images\3_1\3_1_6_0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764704"/>
            <a:ext cx="715504" cy="71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43"/>
          <p:cNvSpPr txBox="1"/>
          <p:nvPr/>
        </p:nvSpPr>
        <p:spPr>
          <a:xfrm>
            <a:off x="323528" y="1556792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한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모둠은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몇 명씩인가요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69" y="1688411"/>
            <a:ext cx="139494" cy="15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6" name="그룹 55"/>
          <p:cNvGrpSpPr/>
          <p:nvPr/>
        </p:nvGrpSpPr>
        <p:grpSpPr>
          <a:xfrm>
            <a:off x="1690959" y="1994716"/>
            <a:ext cx="3853315" cy="3034481"/>
            <a:chOff x="1336702" y="905834"/>
            <a:chExt cx="4359894" cy="3433411"/>
          </a:xfrm>
        </p:grpSpPr>
        <p:pic>
          <p:nvPicPr>
            <p:cNvPr id="64" name="Picture 2" descr="D:\한대희 3-1 지도서\app\resource\contents\lesson03\ops\3\images\3_1\3_1_6_04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6030" y="905834"/>
              <a:ext cx="4287888" cy="3387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모서리가 둥근 직사각형 64"/>
            <p:cNvSpPr/>
            <p:nvPr/>
          </p:nvSpPr>
          <p:spPr>
            <a:xfrm>
              <a:off x="1336702" y="920214"/>
              <a:ext cx="759330" cy="34143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2238699" y="915062"/>
              <a:ext cx="759330" cy="34143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3125618" y="924895"/>
              <a:ext cx="759330" cy="34143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4044557" y="924895"/>
              <a:ext cx="759330" cy="34143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4937266" y="924895"/>
              <a:ext cx="759330" cy="34143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타원 34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637192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63844" y="692696"/>
            <a:ext cx="6912260" cy="5112568"/>
            <a:chOff x="63844" y="692696"/>
            <a:chExt cx="6912260" cy="5112568"/>
          </a:xfrm>
        </p:grpSpPr>
        <p:sp>
          <p:nvSpPr>
            <p:cNvPr id="9" name="직사각형 8"/>
            <p:cNvSpPr/>
            <p:nvPr/>
          </p:nvSpPr>
          <p:spPr>
            <a:xfrm>
              <a:off x="63844" y="692696"/>
              <a:ext cx="6912260" cy="5112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154" y="695549"/>
              <a:ext cx="361949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2" name="그룹 41"/>
          <p:cNvGrpSpPr/>
          <p:nvPr/>
        </p:nvGrpSpPr>
        <p:grpSpPr>
          <a:xfrm>
            <a:off x="2387359" y="4943663"/>
            <a:ext cx="840546" cy="537565"/>
            <a:chOff x="6012160" y="1660849"/>
            <a:chExt cx="840546" cy="537565"/>
          </a:xfrm>
        </p:grpSpPr>
        <p:sp>
          <p:nvSpPr>
            <p:cNvPr id="43" name="직사각형 42"/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20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타원 47"/>
          <p:cNvSpPr/>
          <p:nvPr/>
        </p:nvSpPr>
        <p:spPr>
          <a:xfrm>
            <a:off x="5725803" y="523030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1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02107" y="5487779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19772" y="549936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139" y="554805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874" y="554913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5554329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43"/>
          <p:cNvSpPr txBox="1"/>
          <p:nvPr/>
        </p:nvSpPr>
        <p:spPr>
          <a:xfrm>
            <a:off x="3015270" y="5096507"/>
            <a:ext cx="29934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÷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3314619" y="4943663"/>
            <a:ext cx="840546" cy="537565"/>
            <a:chOff x="6012160" y="1660849"/>
            <a:chExt cx="840546" cy="537565"/>
          </a:xfrm>
        </p:grpSpPr>
        <p:sp>
          <p:nvSpPr>
            <p:cNvPr id="53" name="직사각형 52"/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55" name="TextBox 43"/>
          <p:cNvSpPr txBox="1"/>
          <p:nvPr/>
        </p:nvSpPr>
        <p:spPr>
          <a:xfrm>
            <a:off x="3972165" y="5096507"/>
            <a:ext cx="29934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4271514" y="4943663"/>
            <a:ext cx="840546" cy="537565"/>
            <a:chOff x="6012160" y="1660849"/>
            <a:chExt cx="840546" cy="537565"/>
          </a:xfrm>
        </p:grpSpPr>
        <p:sp>
          <p:nvSpPr>
            <p:cNvPr id="57" name="직사각형 56"/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graphicFrame>
        <p:nvGraphicFramePr>
          <p:cNvPr id="7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845213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1" name="TextBox 60"/>
          <p:cNvSpPr txBox="1"/>
          <p:nvPr/>
        </p:nvSpPr>
        <p:spPr>
          <a:xfrm>
            <a:off x="787983" y="944724"/>
            <a:ext cx="789304" cy="3847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모둠</a:t>
            </a:r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2" name="Picture 3" descr="D:\한대희 3-1 지도서\app\resource\contents\lesson03\ops\3\images\3_1\3_1_6_0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764704"/>
            <a:ext cx="715504" cy="71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43"/>
          <p:cNvSpPr txBox="1"/>
          <p:nvPr/>
        </p:nvSpPr>
        <p:spPr>
          <a:xfrm>
            <a:off x="323528" y="1556792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나눗셈식으로 나타내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69" y="1688411"/>
            <a:ext cx="139494" cy="15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2" name="그룹 71"/>
          <p:cNvGrpSpPr/>
          <p:nvPr/>
        </p:nvGrpSpPr>
        <p:grpSpPr>
          <a:xfrm>
            <a:off x="1690959" y="1994716"/>
            <a:ext cx="3853315" cy="3034481"/>
            <a:chOff x="1336702" y="905834"/>
            <a:chExt cx="4359894" cy="3433411"/>
          </a:xfrm>
        </p:grpSpPr>
        <p:pic>
          <p:nvPicPr>
            <p:cNvPr id="73" name="Picture 2" descr="D:\한대희 3-1 지도서\app\resource\contents\lesson03\ops\3\images\3_1\3_1_6_04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6030" y="905834"/>
              <a:ext cx="4287888" cy="3387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모서리가 둥근 직사각형 73"/>
            <p:cNvSpPr/>
            <p:nvPr/>
          </p:nvSpPr>
          <p:spPr>
            <a:xfrm>
              <a:off x="1336702" y="920214"/>
              <a:ext cx="759330" cy="34143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2238699" y="915062"/>
              <a:ext cx="759330" cy="34143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모서리가 둥근 직사각형 78"/>
            <p:cNvSpPr/>
            <p:nvPr/>
          </p:nvSpPr>
          <p:spPr>
            <a:xfrm>
              <a:off x="3125618" y="924895"/>
              <a:ext cx="759330" cy="34143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모서리가 둥근 직사각형 79"/>
            <p:cNvSpPr/>
            <p:nvPr/>
          </p:nvSpPr>
          <p:spPr>
            <a:xfrm>
              <a:off x="4044557" y="924895"/>
              <a:ext cx="759330" cy="34143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모서리가 둥근 직사각형 80"/>
            <p:cNvSpPr/>
            <p:nvPr/>
          </p:nvSpPr>
          <p:spPr>
            <a:xfrm>
              <a:off x="4937266" y="924895"/>
              <a:ext cx="759330" cy="34143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타원 58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4042605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63844" y="692696"/>
            <a:ext cx="6912260" cy="5112568"/>
            <a:chOff x="63844" y="692696"/>
            <a:chExt cx="6912260" cy="5112568"/>
          </a:xfrm>
        </p:grpSpPr>
        <p:sp>
          <p:nvSpPr>
            <p:cNvPr id="9" name="직사각형 8"/>
            <p:cNvSpPr/>
            <p:nvPr/>
          </p:nvSpPr>
          <p:spPr>
            <a:xfrm>
              <a:off x="63844" y="692696"/>
              <a:ext cx="6912260" cy="5112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endParaRPr lang="ko-KR" altLang="en-US" dirty="0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154" y="695549"/>
              <a:ext cx="361949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1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223" y="5514087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370" y="5581277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931" y="551408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57296" y="5567956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05121" y="557086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타원 35"/>
          <p:cNvSpPr/>
          <p:nvPr/>
        </p:nvSpPr>
        <p:spPr>
          <a:xfrm>
            <a:off x="2470095" y="534146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635942" y="1990454"/>
            <a:ext cx="3908166" cy="3022722"/>
            <a:chOff x="1336702" y="905834"/>
            <a:chExt cx="4379490" cy="3387262"/>
          </a:xfrm>
        </p:grpSpPr>
        <p:pic>
          <p:nvPicPr>
            <p:cNvPr id="2050" name="Picture 2" descr="D:\한대희 3-1 지도서\app\resource\contents\lesson03\ops\3\images\3_1\3_1_6_04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6030" y="905834"/>
              <a:ext cx="4287888" cy="3387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모서리가 둥근 직사각형 36"/>
            <p:cNvSpPr/>
            <p:nvPr/>
          </p:nvSpPr>
          <p:spPr>
            <a:xfrm>
              <a:off x="1336702" y="920214"/>
              <a:ext cx="4327216" cy="626053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1356366" y="1798780"/>
              <a:ext cx="4327216" cy="69411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1356366" y="2702986"/>
              <a:ext cx="4327216" cy="69411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1388976" y="3598980"/>
              <a:ext cx="4327216" cy="69411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460" y="2141947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008" y="2934989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008" y="3741884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776" y="4541450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타원 43"/>
          <p:cNvSpPr/>
          <p:nvPr/>
        </p:nvSpPr>
        <p:spPr>
          <a:xfrm>
            <a:off x="5679618" y="195241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xmlns="" id="{3F22ECF9-1835-4EC7-9E33-60D84FE2381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260" y="5370610"/>
            <a:ext cx="1080000" cy="339623"/>
          </a:xfrm>
          <a:prstGeom prst="rect">
            <a:avLst/>
          </a:prstGeom>
        </p:spPr>
      </p:pic>
      <p:sp>
        <p:nvSpPr>
          <p:cNvPr id="63" name="타원 62"/>
          <p:cNvSpPr/>
          <p:nvPr/>
        </p:nvSpPr>
        <p:spPr>
          <a:xfrm>
            <a:off x="5660763" y="524831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5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057087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3_1_6_03.png  /  3_1_6_04.png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\app\resource\contents\lesson03\ops\3\images\3_1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5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977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각각의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손가락 버튼을 클릭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시 빨간색 정답 선이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 정답 선은 나타나지 않음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삽입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다시 하기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’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약물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첫 화면으로 돌아감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이벤트 없음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87983" y="933082"/>
            <a:ext cx="789304" cy="3847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모둠</a:t>
            </a:r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Picture 2" descr="D:\한대희 3-1 지도서\app\resource\contents\lesson03\ops\3\images\3_1\3_1_6_0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764704"/>
            <a:ext cx="722116" cy="72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43"/>
          <p:cNvSpPr txBox="1"/>
          <p:nvPr/>
        </p:nvSpPr>
        <p:spPr>
          <a:xfrm>
            <a:off x="323528" y="1556792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모둠으로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똑같이 나누어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69" y="1688411"/>
            <a:ext cx="139494" cy="15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253200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93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63844" y="692696"/>
            <a:ext cx="6912260" cy="5112568"/>
            <a:chOff x="63844" y="692696"/>
            <a:chExt cx="6912260" cy="5112568"/>
          </a:xfrm>
        </p:grpSpPr>
        <p:sp>
          <p:nvSpPr>
            <p:cNvPr id="9" name="직사각형 8"/>
            <p:cNvSpPr/>
            <p:nvPr/>
          </p:nvSpPr>
          <p:spPr>
            <a:xfrm>
              <a:off x="63844" y="692696"/>
              <a:ext cx="6912260" cy="5112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endParaRPr lang="ko-KR" altLang="en-US" dirty="0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154" y="695549"/>
              <a:ext cx="361949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3237750" y="4943663"/>
            <a:ext cx="840546" cy="537565"/>
            <a:chOff x="6012160" y="1660849"/>
            <a:chExt cx="840546" cy="537565"/>
          </a:xfrm>
        </p:grpSpPr>
        <p:sp>
          <p:nvSpPr>
            <p:cNvPr id="54" name="직사각형 53"/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5</a:t>
              </a:r>
              <a:r>
                <a:rPr kumimoji="1" lang="ko-KR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명</a:t>
              </a:r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pic>
        <p:nvPicPr>
          <p:cNvPr id="5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타원 58"/>
          <p:cNvSpPr/>
          <p:nvPr/>
        </p:nvSpPr>
        <p:spPr>
          <a:xfrm>
            <a:off x="5725803" y="523030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0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25790" y="549936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986" y="5548692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844" y="5481502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69034" y="5538278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06956" y="5551290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507402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24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787983" y="933082"/>
            <a:ext cx="789304" cy="3847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모둠</a:t>
            </a:r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5" name="Picture 2" descr="D:\한대희 3-1 지도서\app\resource\contents\lesson03\ops\3\images\3_1\3_1_6_0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764704"/>
            <a:ext cx="722116" cy="72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43"/>
          <p:cNvSpPr txBox="1"/>
          <p:nvPr/>
        </p:nvSpPr>
        <p:spPr>
          <a:xfrm>
            <a:off x="323528" y="1556792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한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모둠은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몇 명씩인가요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69" y="1688411"/>
            <a:ext cx="139494" cy="15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5" name="그룹 44"/>
          <p:cNvGrpSpPr/>
          <p:nvPr/>
        </p:nvGrpSpPr>
        <p:grpSpPr>
          <a:xfrm>
            <a:off x="1635942" y="1990454"/>
            <a:ext cx="3908166" cy="3022722"/>
            <a:chOff x="1336702" y="905834"/>
            <a:chExt cx="4379490" cy="3387262"/>
          </a:xfrm>
        </p:grpSpPr>
        <p:pic>
          <p:nvPicPr>
            <p:cNvPr id="47" name="Picture 2" descr="D:\한대희 3-1 지도서\app\resource\contents\lesson03\ops\3\images\3_1\3_1_6_04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6030" y="905834"/>
              <a:ext cx="4287888" cy="3387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모서리가 둥근 직사각형 48"/>
            <p:cNvSpPr/>
            <p:nvPr/>
          </p:nvSpPr>
          <p:spPr>
            <a:xfrm>
              <a:off x="1336702" y="920214"/>
              <a:ext cx="4327216" cy="626053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1356366" y="1798780"/>
              <a:ext cx="4327216" cy="69411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모서리가 둥근 직사각형 50"/>
            <p:cNvSpPr/>
            <p:nvPr/>
          </p:nvSpPr>
          <p:spPr>
            <a:xfrm>
              <a:off x="1356366" y="2702986"/>
              <a:ext cx="4327216" cy="69411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1388976" y="3598980"/>
              <a:ext cx="4327216" cy="69411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타원 36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98910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93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63844" y="692696"/>
            <a:ext cx="6912260" cy="5112568"/>
            <a:chOff x="63844" y="692696"/>
            <a:chExt cx="6912260" cy="5112568"/>
          </a:xfrm>
        </p:grpSpPr>
        <p:sp>
          <p:nvSpPr>
            <p:cNvPr id="9" name="직사각형 8"/>
            <p:cNvSpPr/>
            <p:nvPr/>
          </p:nvSpPr>
          <p:spPr>
            <a:xfrm>
              <a:off x="63844" y="692696"/>
              <a:ext cx="6912260" cy="5112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endParaRPr lang="ko-KR" altLang="en-US" dirty="0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154" y="695549"/>
              <a:ext cx="361949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2387359" y="4943663"/>
            <a:ext cx="840546" cy="537565"/>
            <a:chOff x="6012160" y="1660849"/>
            <a:chExt cx="840546" cy="537565"/>
          </a:xfrm>
        </p:grpSpPr>
        <p:sp>
          <p:nvSpPr>
            <p:cNvPr id="51" name="직사각형 50"/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20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56" name="TextBox 43"/>
          <p:cNvSpPr txBox="1"/>
          <p:nvPr/>
        </p:nvSpPr>
        <p:spPr>
          <a:xfrm>
            <a:off x="3015270" y="5096507"/>
            <a:ext cx="29934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÷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3314619" y="4943663"/>
            <a:ext cx="840546" cy="537565"/>
            <a:chOff x="6012160" y="1660849"/>
            <a:chExt cx="840546" cy="537565"/>
          </a:xfrm>
        </p:grpSpPr>
        <p:sp>
          <p:nvSpPr>
            <p:cNvPr id="58" name="직사각형 57"/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60" name="TextBox 43"/>
          <p:cNvSpPr txBox="1"/>
          <p:nvPr/>
        </p:nvSpPr>
        <p:spPr>
          <a:xfrm>
            <a:off x="3972165" y="5096507"/>
            <a:ext cx="29934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4271514" y="4943663"/>
            <a:ext cx="840546" cy="537565"/>
            <a:chOff x="6012160" y="1660849"/>
            <a:chExt cx="840546" cy="537565"/>
          </a:xfrm>
        </p:grpSpPr>
        <p:sp>
          <p:nvSpPr>
            <p:cNvPr id="62" name="직사각형 61"/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pic>
        <p:nvPicPr>
          <p:cNvPr id="6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타원 66"/>
          <p:cNvSpPr/>
          <p:nvPr/>
        </p:nvSpPr>
        <p:spPr>
          <a:xfrm>
            <a:off x="5725803" y="523030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8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02107" y="5487779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19772" y="549936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139" y="554805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874" y="554913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5554329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6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470284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24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787983" y="933082"/>
            <a:ext cx="789304" cy="3847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모둠</a:t>
            </a:r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" name="Picture 2" descr="D:\한대희 3-1 지도서\app\resource\contents\lesson03\ops\3\images\3_1\3_1_6_0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764704"/>
            <a:ext cx="722116" cy="72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3"/>
          <p:cNvSpPr txBox="1"/>
          <p:nvPr/>
        </p:nvSpPr>
        <p:spPr>
          <a:xfrm>
            <a:off x="323528" y="1556792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나눗셈식으로 나타내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69" y="1688411"/>
            <a:ext cx="139494" cy="15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3" name="그룹 52"/>
          <p:cNvGrpSpPr/>
          <p:nvPr/>
        </p:nvGrpSpPr>
        <p:grpSpPr>
          <a:xfrm>
            <a:off x="1635942" y="1990454"/>
            <a:ext cx="3908166" cy="3022722"/>
            <a:chOff x="1336702" y="905834"/>
            <a:chExt cx="4379490" cy="3387262"/>
          </a:xfrm>
        </p:grpSpPr>
        <p:pic>
          <p:nvPicPr>
            <p:cNvPr id="54" name="Picture 2" descr="D:\한대희 3-1 지도서\app\resource\contents\lesson03\ops\3\images\3_1\3_1_6_04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6030" y="905834"/>
              <a:ext cx="4287888" cy="3387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모서리가 둥근 직사각형 54"/>
            <p:cNvSpPr/>
            <p:nvPr/>
          </p:nvSpPr>
          <p:spPr>
            <a:xfrm>
              <a:off x="1336702" y="920214"/>
              <a:ext cx="4327216" cy="626053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1356366" y="1798780"/>
              <a:ext cx="4327216" cy="69411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모서리가 둥근 직사각형 76"/>
            <p:cNvSpPr/>
            <p:nvPr/>
          </p:nvSpPr>
          <p:spPr>
            <a:xfrm>
              <a:off x="1356366" y="2702986"/>
              <a:ext cx="4327216" cy="69411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모서리가 둥근 직사각형 77"/>
            <p:cNvSpPr/>
            <p:nvPr/>
          </p:nvSpPr>
          <p:spPr>
            <a:xfrm>
              <a:off x="1388976" y="3598980"/>
              <a:ext cx="4327216" cy="69411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타원 43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358771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04964"/>
            <a:ext cx="6161551" cy="2089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8" name="직사각형 47"/>
          <p:cNvSpPr/>
          <p:nvPr/>
        </p:nvSpPr>
        <p:spPr>
          <a:xfrm>
            <a:off x="65312" y="894493"/>
            <a:ext cx="6918956" cy="7653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TextBox 43"/>
          <p:cNvSpPr txBox="1"/>
          <p:nvPr/>
        </p:nvSpPr>
        <p:spPr>
          <a:xfrm>
            <a:off x="389043" y="1748135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개의      를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묶음으로 똑같이 나누어 그려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89042" y="97143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으로 나누면 몇이 되는지 여러 가지 방법으로 나타내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798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4479772" y="12515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395524" y="139758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3" name="직사각형 42"/>
          <p:cNvSpPr/>
          <p:nvPr/>
        </p:nvSpPr>
        <p:spPr>
          <a:xfrm>
            <a:off x="5846811" y="139879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5822359" y="133890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5296098" y="140041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5264121" y="134326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4747385" y="1401624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4722933" y="135125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6363547" y="1349960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289" y="1762645"/>
            <a:ext cx="324375" cy="3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4" y="2523906"/>
            <a:ext cx="6549422" cy="50905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grpSp>
        <p:nvGrpSpPr>
          <p:cNvPr id="72" name="그룹 71"/>
          <p:cNvGrpSpPr/>
          <p:nvPr/>
        </p:nvGrpSpPr>
        <p:grpSpPr>
          <a:xfrm>
            <a:off x="4143258" y="2188828"/>
            <a:ext cx="2724064" cy="263070"/>
            <a:chOff x="4001968" y="2197503"/>
            <a:chExt cx="2724064" cy="263070"/>
          </a:xfrm>
        </p:grpSpPr>
        <p:sp>
          <p:nvSpPr>
            <p:cNvPr id="75" name="모서리가 둥근 직사각형 74"/>
            <p:cNvSpPr/>
            <p:nvPr/>
          </p:nvSpPr>
          <p:spPr>
            <a:xfrm>
              <a:off x="4001968" y="2197503"/>
              <a:ext cx="2724064" cy="263070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1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○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을 주머니에 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드래그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하여 옮기세요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11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6" name="타원 75"/>
            <p:cNvSpPr/>
            <p:nvPr/>
          </p:nvSpPr>
          <p:spPr>
            <a:xfrm>
              <a:off x="4070670" y="2240868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  <p:sp>
        <p:nvSpPr>
          <p:cNvPr id="77" name="타원 76"/>
          <p:cNvSpPr/>
          <p:nvPr/>
        </p:nvSpPr>
        <p:spPr>
          <a:xfrm>
            <a:off x="3483374" y="20968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188745" y="239462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탭 이벤트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동그라미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약물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○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드래그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○을 드래그하여 주머니에 옮김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\app\resource\contents\lesson03\ops\3\3_1_07.html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버튼을 클릭하면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4" name="타원 53"/>
          <p:cNvSpPr/>
          <p:nvPr/>
        </p:nvSpPr>
        <p:spPr>
          <a:xfrm>
            <a:off x="5660763" y="509132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1075020" y="15137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293100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3_1_7_01.png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한대희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3-1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지도서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\app\resource\contents\lesson03\ops\3\images\3_1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2442" y="4158908"/>
            <a:ext cx="1723384" cy="614829"/>
          </a:xfrm>
          <a:prstGeom prst="rect">
            <a:avLst/>
          </a:prstGeom>
        </p:spPr>
      </p:pic>
      <p:sp>
        <p:nvSpPr>
          <p:cNvPr id="53" name="타원 52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82754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8" name="직사각형 47"/>
          <p:cNvSpPr/>
          <p:nvPr/>
        </p:nvSpPr>
        <p:spPr>
          <a:xfrm>
            <a:off x="65312" y="894493"/>
            <a:ext cx="6918956" cy="7653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TextBox 43"/>
          <p:cNvSpPr txBox="1"/>
          <p:nvPr/>
        </p:nvSpPr>
        <p:spPr>
          <a:xfrm>
            <a:off x="389043" y="1748135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칸의 띠를 세 부분으로 똑같이 나누어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89042" y="97143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으로 나누면 몇이 되는지 여러 가지 방법으로 나타내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798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439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전자저작물에서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물음표 표시를 손가락 버튼으로 대체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각각의 손가락 버튼을 클릭 시 아래의 정답 선이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 저작물의 효과와 동일하게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395524" y="139758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6363547" y="1349960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5846811" y="139879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0" name="TextBox 59"/>
          <p:cNvSpPr txBox="1">
            <a:spLocks noChangeArrowheads="1"/>
          </p:cNvSpPr>
          <p:nvPr/>
        </p:nvSpPr>
        <p:spPr bwMode="auto">
          <a:xfrm>
            <a:off x="5822359" y="133890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5296098" y="1400415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5264121" y="134326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4747385" y="140162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4715869" y="135125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66" y="2456892"/>
            <a:ext cx="6760294" cy="796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타원 50"/>
          <p:cNvSpPr/>
          <p:nvPr/>
        </p:nvSpPr>
        <p:spPr>
          <a:xfrm>
            <a:off x="359532" y="31599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251520" y="2639234"/>
            <a:ext cx="2124236" cy="43204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2469995" y="2639234"/>
            <a:ext cx="2124236" cy="43204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4663685" y="2639234"/>
            <a:ext cx="2124236" cy="43204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70" y="3011697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52984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792" y="3052984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7484752" y="1579166"/>
            <a:ext cx="1251889" cy="361329"/>
            <a:chOff x="7488195" y="1952836"/>
            <a:chExt cx="1251889" cy="361329"/>
          </a:xfrm>
        </p:grpSpPr>
        <p:pic>
          <p:nvPicPr>
            <p:cNvPr id="44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8195" y="1952836"/>
              <a:ext cx="374712" cy="361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0796" y="1952836"/>
              <a:ext cx="239288" cy="3240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6" name="오른쪽 화살표 45"/>
            <p:cNvSpPr/>
            <p:nvPr/>
          </p:nvSpPr>
          <p:spPr>
            <a:xfrm>
              <a:off x="7965044" y="2086201"/>
              <a:ext cx="384633" cy="162018"/>
            </a:xfrm>
            <a:prstGeom prst="rightArrow">
              <a:avLst/>
            </a:prstGeom>
            <a:solidFill>
              <a:srgbClr val="FFFF00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4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787533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39.jpg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한대희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3-1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지도서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\app\resource\data\03\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교수 학습 자료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\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도형 그림 자료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9" name="타원 48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419008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8" name="직사각형 47"/>
          <p:cNvSpPr/>
          <p:nvPr/>
        </p:nvSpPr>
        <p:spPr>
          <a:xfrm>
            <a:off x="65312" y="894493"/>
            <a:ext cx="6918956" cy="7653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TextBox 43"/>
          <p:cNvSpPr txBox="1"/>
          <p:nvPr/>
        </p:nvSpPr>
        <p:spPr>
          <a:xfrm>
            <a:off x="389043" y="1748135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수직선 위의 빈칸을 채워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89042" y="97143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으로 나누면 몇이 되는지 여러 가지 방법으로 나타내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798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55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삽화 위에 텍스트 새로 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텍스트의 크기는 수직선에 맞추기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388607" y="139758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6356630" y="1349960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5839894" y="1398794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0" name="TextBox 59"/>
          <p:cNvSpPr txBox="1">
            <a:spLocks noChangeArrowheads="1"/>
          </p:cNvSpPr>
          <p:nvPr/>
        </p:nvSpPr>
        <p:spPr bwMode="auto">
          <a:xfrm>
            <a:off x="5815442" y="133890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5289181" y="140041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5257204" y="134326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4740468" y="140162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4716016" y="135125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81489" y="2901292"/>
            <a:ext cx="6362429" cy="1283792"/>
            <a:chOff x="381489" y="2901292"/>
            <a:chExt cx="6362429" cy="1283792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489" y="2901292"/>
              <a:ext cx="6323543" cy="12837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440395" y="3753036"/>
              <a:ext cx="423205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dirty="0" smtClean="0">
                  <a:latin typeface="맑은 고딕" pitchFamily="50" charset="-127"/>
                  <a:ea typeface="맑은 고딕" pitchFamily="50" charset="-127"/>
                </a:rPr>
                <a:t>0</a:t>
              </a:r>
              <a:endParaRPr lang="ko-KR" altLang="en-US" sz="19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2348595" y="3753036"/>
              <a:ext cx="423205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dirty="0" smtClean="0">
                  <a:latin typeface="맑은 고딕" pitchFamily="50" charset="-127"/>
                  <a:ea typeface="맑은 고딕" pitchFamily="50" charset="-127"/>
                </a:rPr>
                <a:t>4</a:t>
              </a:r>
              <a:endParaRPr lang="ko-KR" altLang="en-US" sz="19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256807" y="3753036"/>
              <a:ext cx="423205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dirty="0" smtClean="0">
                  <a:latin typeface="맑은 고딕" pitchFamily="50" charset="-127"/>
                  <a:ea typeface="맑은 고딕" pitchFamily="50" charset="-127"/>
                </a:rPr>
                <a:t>8</a:t>
              </a:r>
              <a:endParaRPr lang="ko-KR" altLang="en-US" sz="19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6022342" y="3753036"/>
              <a:ext cx="721576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dirty="0" smtClean="0">
                  <a:latin typeface="맑은 고딕" pitchFamily="50" charset="-127"/>
                  <a:ea typeface="맑은 고딕" pitchFamily="50" charset="-127"/>
                </a:rPr>
                <a:t>12</a:t>
              </a:r>
              <a:endParaRPr lang="ko-KR" altLang="en-US" sz="1900" dirty="0"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9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0325" y="3049923"/>
              <a:ext cx="495300" cy="485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0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724" y="3049923"/>
              <a:ext cx="495300" cy="485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4068" y="3049923"/>
              <a:ext cx="495300" cy="485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1" name="타원 50"/>
          <p:cNvSpPr/>
          <p:nvPr/>
        </p:nvSpPr>
        <p:spPr>
          <a:xfrm>
            <a:off x="427310" y="281006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30325" y="3049923"/>
            <a:ext cx="495300" cy="49326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3239852" y="3042433"/>
            <a:ext cx="495300" cy="49326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5179077" y="3042432"/>
            <a:ext cx="495300" cy="49326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418159" y="2960948"/>
            <a:ext cx="518393" cy="510095"/>
            <a:chOff x="1398495" y="2957268"/>
            <a:chExt cx="518393" cy="510095"/>
          </a:xfrm>
        </p:grpSpPr>
        <p:sp>
          <p:nvSpPr>
            <p:cNvPr id="73" name="직사각형 72"/>
            <p:cNvSpPr/>
            <p:nvPr/>
          </p:nvSpPr>
          <p:spPr bwMode="auto">
            <a:xfrm>
              <a:off x="1398495" y="3134768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56888" y="2957268"/>
              <a:ext cx="360000" cy="355000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3312619" y="2960948"/>
            <a:ext cx="538057" cy="510095"/>
            <a:chOff x="3307355" y="2957268"/>
            <a:chExt cx="538057" cy="510095"/>
          </a:xfrm>
        </p:grpSpPr>
        <p:sp>
          <p:nvSpPr>
            <p:cNvPr id="81" name="직사각형 80"/>
            <p:cNvSpPr/>
            <p:nvPr/>
          </p:nvSpPr>
          <p:spPr bwMode="auto">
            <a:xfrm>
              <a:off x="3307355" y="3134768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85412" y="2957268"/>
              <a:ext cx="360000" cy="355000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5277743" y="2960948"/>
            <a:ext cx="518393" cy="510095"/>
            <a:chOff x="5258079" y="2957268"/>
            <a:chExt cx="518393" cy="510095"/>
          </a:xfrm>
        </p:grpSpPr>
        <p:sp>
          <p:nvSpPr>
            <p:cNvPr id="87" name="직사각형 86"/>
            <p:cNvSpPr/>
            <p:nvPr/>
          </p:nvSpPr>
          <p:spPr bwMode="auto">
            <a:xfrm>
              <a:off x="5258079" y="3134768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16472" y="2957268"/>
              <a:ext cx="360000" cy="355000"/>
            </a:xfrm>
            <a:prstGeom prst="rect">
              <a:avLst/>
            </a:prstGeom>
          </p:spPr>
        </p:pic>
      </p:grpSp>
      <p:graphicFrame>
        <p:nvGraphicFramePr>
          <p:cNvPr id="76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200514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3_1_7_02.sgv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한대희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3-1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지도서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\app\resource\contents\lesson03\ops\3\images\3_1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0" name="타원 49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419008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4" t="14157" r="22842" b="10734"/>
          <a:stretch/>
        </p:blipFill>
        <p:spPr bwMode="auto">
          <a:xfrm>
            <a:off x="62904" y="864807"/>
            <a:ext cx="6842721" cy="4760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016" y="912320"/>
            <a:ext cx="6924993" cy="4712924"/>
          </a:xfrm>
          <a:prstGeom prst="rect">
            <a:avLst/>
          </a:prstGeom>
          <a:solidFill>
            <a:schemeClr val="bg1">
              <a:lumMod val="50000"/>
              <a:alpha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259632" y="2438890"/>
            <a:ext cx="4572508" cy="12601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smtClean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과자 </a:t>
            </a:r>
            <a:r>
              <a:rPr lang="ko-KR" altLang="en-US" sz="3600" b="1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나누기</a:t>
            </a:r>
            <a:endParaRPr lang="ko-KR" altLang="en-US" sz="3600" b="1" dirty="0">
              <a:solidFill>
                <a:schemeClr val="accent6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3393351" y="3501008"/>
            <a:ext cx="396044" cy="396044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/>
        </p:nvSpPr>
        <p:spPr>
          <a:xfrm rot="5400000">
            <a:off x="3503290" y="3609020"/>
            <a:ext cx="208823" cy="180020"/>
          </a:xfrm>
          <a:prstGeom prst="triangl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68289"/>
              </p:ext>
            </p:extLst>
          </p:nvPr>
        </p:nvGraphicFramePr>
        <p:xfrm>
          <a:off x="115384" y="6176630"/>
          <a:ext cx="358030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22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3_1_1_ani.mp4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DVD </a:t>
            </a:r>
            <a:r>
              <a:rPr lang="ko-KR" altLang="en-US" sz="1000" b="1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app\resource\contents\lesson03\ops\3\media\mp4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ko-KR" altLang="en-US" sz="1000" b="1" dirty="0" err="1" smtClean="0">
                <a:latin typeface="맑은 고딕" pitchFamily="50" charset="-127"/>
                <a:ea typeface="맑은 고딕" pitchFamily="50" charset="-127"/>
              </a:rPr>
              <a:t>게이트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참고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285" y="2552468"/>
            <a:ext cx="1836204" cy="1091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타원 14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88431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8" name="직사각형 47"/>
          <p:cNvSpPr/>
          <p:nvPr/>
        </p:nvSpPr>
        <p:spPr>
          <a:xfrm>
            <a:off x="65312" y="894493"/>
            <a:ext cx="6918956" cy="7653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TextBox 43"/>
          <p:cNvSpPr txBox="1"/>
          <p:nvPr/>
        </p:nvSpPr>
        <p:spPr>
          <a:xfrm>
            <a:off x="389043" y="1748135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나타내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89042" y="97143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으로 나누면 몇이 되는지 여러 가지 방법으로 나타내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798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704164" y="2120196"/>
            <a:ext cx="784932" cy="510095"/>
            <a:chOff x="3349457" y="4036173"/>
            <a:chExt cx="784932" cy="510095"/>
          </a:xfrm>
        </p:grpSpPr>
        <p:sp>
          <p:nvSpPr>
            <p:cNvPr id="73" name="직사각형 72"/>
            <p:cNvSpPr/>
            <p:nvPr/>
          </p:nvSpPr>
          <p:spPr bwMode="auto">
            <a:xfrm>
              <a:off x="3349457" y="4213673"/>
              <a:ext cx="600199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12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pSp>
        <p:nvGrpSpPr>
          <p:cNvPr id="79" name="그룹 78"/>
          <p:cNvGrpSpPr/>
          <p:nvPr/>
        </p:nvGrpSpPr>
        <p:grpSpPr>
          <a:xfrm>
            <a:off x="3599892" y="2120196"/>
            <a:ext cx="518393" cy="510095"/>
            <a:chOff x="3615996" y="4036173"/>
            <a:chExt cx="518393" cy="510095"/>
          </a:xfrm>
        </p:grpSpPr>
        <p:sp>
          <p:nvSpPr>
            <p:cNvPr id="81" name="직사각형 80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pSp>
        <p:nvGrpSpPr>
          <p:cNvPr id="83" name="그룹 82"/>
          <p:cNvGrpSpPr/>
          <p:nvPr/>
        </p:nvGrpSpPr>
        <p:grpSpPr>
          <a:xfrm>
            <a:off x="4305635" y="2120196"/>
            <a:ext cx="518393" cy="510095"/>
            <a:chOff x="3615996" y="4036173"/>
            <a:chExt cx="518393" cy="510095"/>
          </a:xfrm>
        </p:grpSpPr>
        <p:sp>
          <p:nvSpPr>
            <p:cNvPr id="87" name="직사각형 86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spc="-150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4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sp>
        <p:nvSpPr>
          <p:cNvPr id="47" name="직사각형 46"/>
          <p:cNvSpPr/>
          <p:nvPr/>
        </p:nvSpPr>
        <p:spPr>
          <a:xfrm>
            <a:off x="6395524" y="1397585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6363547" y="1349960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5846811" y="139879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5822359" y="133890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5296098" y="140041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76" name="TextBox 75"/>
          <p:cNvSpPr txBox="1">
            <a:spLocks noChangeArrowheads="1"/>
          </p:cNvSpPr>
          <p:nvPr/>
        </p:nvSpPr>
        <p:spPr bwMode="auto">
          <a:xfrm>
            <a:off x="5264121" y="134326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4747385" y="140162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78" name="TextBox 77"/>
          <p:cNvSpPr txBox="1">
            <a:spLocks noChangeArrowheads="1"/>
          </p:cNvSpPr>
          <p:nvPr/>
        </p:nvSpPr>
        <p:spPr bwMode="auto">
          <a:xfrm>
            <a:off x="4722933" y="135125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239852" y="2185700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÷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3898892" y="2185700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18768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8870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42835" y="1007440"/>
            <a:ext cx="636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달걀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16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개를 상자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개에 똑같이 나누어 담으려면 한 상자에 몇 개씩 담아야 하는지 구해 보세요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285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혼자서도 척척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1]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(DVD)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아이콘 사용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탭 이벤트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각각의 손가락 약물 클릭 시 빨간색 정답 선이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나타나지 않음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버튼 클릭 시 풀이 팝업 창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소발문에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정답 칸 있음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9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타원 32"/>
          <p:cNvSpPr/>
          <p:nvPr/>
        </p:nvSpPr>
        <p:spPr>
          <a:xfrm>
            <a:off x="4732082" y="510973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725803" y="509891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_205_1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1655676" y="1715310"/>
            <a:ext cx="518393" cy="561562"/>
            <a:chOff x="3615996" y="3984706"/>
            <a:chExt cx="518393" cy="561562"/>
          </a:xfrm>
        </p:grpSpPr>
        <p:sp>
          <p:nvSpPr>
            <p:cNvPr id="76" name="직사각형 75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4389" y="3984706"/>
              <a:ext cx="360000" cy="355000"/>
            </a:xfrm>
            <a:prstGeom prst="rect">
              <a:avLst/>
            </a:prstGeom>
          </p:spPr>
        </p:pic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763" y="2398450"/>
            <a:ext cx="2167124" cy="2595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4087540" y="2461006"/>
            <a:ext cx="431909" cy="246309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모서리가 둥근 직사각형 84"/>
          <p:cNvSpPr/>
          <p:nvPr/>
        </p:nvSpPr>
        <p:spPr>
          <a:xfrm>
            <a:off x="3577737" y="2461006"/>
            <a:ext cx="431909" cy="246309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모서리가 둥근 직사각형 86"/>
          <p:cNvSpPr/>
          <p:nvPr/>
        </p:nvSpPr>
        <p:spPr>
          <a:xfrm>
            <a:off x="3080287" y="2461006"/>
            <a:ext cx="431909" cy="246309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모서리가 둥근 직사각형 87"/>
          <p:cNvSpPr/>
          <p:nvPr/>
        </p:nvSpPr>
        <p:spPr>
          <a:xfrm>
            <a:off x="2570484" y="2461006"/>
            <a:ext cx="431909" cy="246309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9" y="1007440"/>
            <a:ext cx="518031" cy="383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타원 30"/>
          <p:cNvSpPr/>
          <p:nvPr/>
        </p:nvSpPr>
        <p:spPr>
          <a:xfrm>
            <a:off x="14834" y="74844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5847717" y="1481221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6390986" y="1481221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TextBox 43"/>
          <p:cNvSpPr txBox="1"/>
          <p:nvPr/>
        </p:nvSpPr>
        <p:spPr>
          <a:xfrm>
            <a:off x="389043" y="1928155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한 상자에      개씩 담을 수 있습니다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9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800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7" name="타원 96"/>
          <p:cNvSpPr/>
          <p:nvPr/>
        </p:nvSpPr>
        <p:spPr>
          <a:xfrm>
            <a:off x="5577534" y="139091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2572533" y="231287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9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319015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3_1_9_01.png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한대희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3-1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지도서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\app\resource\contents\lesson03\ops\3\images\3_1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878" y="2341005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523" y="2356976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910" y="2366808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667" y="2366808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타원 37"/>
          <p:cNvSpPr/>
          <p:nvPr/>
        </p:nvSpPr>
        <p:spPr>
          <a:xfrm>
            <a:off x="1445911" y="174038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2224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8870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42835" y="1007440"/>
            <a:ext cx="636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달걀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16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개를 상자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개에 똑같이 나누어 담으려면 한 상자에 몇 개씩 담아야 하는지 구해 보세요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1022539"/>
            <a:ext cx="21597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풀이 확인 클릭 시 미니 팝업 </a:t>
            </a:r>
            <a:r>
              <a:rPr lang="ko-KR" altLang="en-US" sz="1000" b="1" dirty="0" err="1" smtClean="0">
                <a:latin typeface="맑은 고딕" pitchFamily="50" charset="-127"/>
                <a:ea typeface="맑은 고딕" pitchFamily="50" charset="-127"/>
              </a:rPr>
              <a:t>창화면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9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_205_1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직사각형 75"/>
          <p:cNvSpPr/>
          <p:nvPr/>
        </p:nvSpPr>
        <p:spPr bwMode="auto">
          <a:xfrm>
            <a:off x="1655676" y="1944277"/>
            <a:ext cx="338796" cy="33259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763" y="2398450"/>
            <a:ext cx="2167124" cy="2595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4087540" y="2461006"/>
            <a:ext cx="431909" cy="2463094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모서리가 둥근 직사각형 84"/>
          <p:cNvSpPr/>
          <p:nvPr/>
        </p:nvSpPr>
        <p:spPr>
          <a:xfrm>
            <a:off x="3577737" y="2461006"/>
            <a:ext cx="431909" cy="2463094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모서리가 둥근 직사각형 86"/>
          <p:cNvSpPr/>
          <p:nvPr/>
        </p:nvSpPr>
        <p:spPr>
          <a:xfrm>
            <a:off x="3080287" y="2461006"/>
            <a:ext cx="431909" cy="2463094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모서리가 둥근 직사각형 87"/>
          <p:cNvSpPr/>
          <p:nvPr/>
        </p:nvSpPr>
        <p:spPr>
          <a:xfrm>
            <a:off x="2570484" y="2461006"/>
            <a:ext cx="431909" cy="2463094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9" y="1007440"/>
            <a:ext cx="518031" cy="383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" name="직사각형 88"/>
          <p:cNvSpPr/>
          <p:nvPr/>
        </p:nvSpPr>
        <p:spPr>
          <a:xfrm>
            <a:off x="5847717" y="1481221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6390986" y="1481221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TextBox 43"/>
          <p:cNvSpPr txBox="1"/>
          <p:nvPr/>
        </p:nvSpPr>
        <p:spPr>
          <a:xfrm>
            <a:off x="389043" y="1928155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한 상자에      개씩 담을 수 있습니다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9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800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3C2CB6A9-0C64-42ED-9788-4C1A21DD3738}"/>
              </a:ext>
            </a:extLst>
          </p:cNvPr>
          <p:cNvGrpSpPr/>
          <p:nvPr/>
        </p:nvGrpSpPr>
        <p:grpSpPr>
          <a:xfrm>
            <a:off x="287524" y="2618910"/>
            <a:ext cx="6667165" cy="2646294"/>
            <a:chOff x="192745" y="975394"/>
            <a:chExt cx="6667165" cy="2646294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88CB84CE-0C0D-4308-83EA-F6B9A6398742}"/>
                </a:ext>
              </a:extLst>
            </p:cNvPr>
            <p:cNvSpPr/>
            <p:nvPr/>
          </p:nvSpPr>
          <p:spPr>
            <a:xfrm>
              <a:off x="192745" y="1137412"/>
              <a:ext cx="6667165" cy="22937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67">
              <a:extLst>
                <a:ext uri="{FF2B5EF4-FFF2-40B4-BE49-F238E27FC236}">
                  <a16:creationId xmlns:a16="http://schemas.microsoft.com/office/drawing/2014/main" xmlns="" id="{6597602A-1E44-4D67-A20D-8AB154B38945}"/>
                </a:ext>
              </a:extLst>
            </p:cNvPr>
            <p:cNvSpPr/>
            <p:nvPr/>
          </p:nvSpPr>
          <p:spPr>
            <a:xfrm>
              <a:off x="332840" y="975394"/>
              <a:ext cx="561114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37" name="직각 삼각형 36">
              <a:extLst>
                <a:ext uri="{FF2B5EF4-FFF2-40B4-BE49-F238E27FC236}">
                  <a16:creationId xmlns:a16="http://schemas.microsoft.com/office/drawing/2014/main" xmlns="" id="{A9229DE7-69D5-4F5E-BD46-171758C0E448}"/>
                </a:ext>
              </a:extLst>
            </p:cNvPr>
            <p:cNvSpPr/>
            <p:nvPr/>
          </p:nvSpPr>
          <p:spPr>
            <a:xfrm flipH="1" flipV="1">
              <a:off x="5171629" y="3433581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447764" y="3068960"/>
            <a:ext cx="4320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달걀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16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개를 상자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개에 똑같이 나누어 담으면 한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상자에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개씩 담을 수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있습니다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1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172327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2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958843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3_1_9_01.png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한대희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3-1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지도서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\app\resource\contents\lesson03\ops\3\images\3_1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042540"/>
            <a:ext cx="1518324" cy="1881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사각형 설명선 3"/>
          <p:cNvSpPr/>
          <p:nvPr/>
        </p:nvSpPr>
        <p:spPr>
          <a:xfrm>
            <a:off x="2510769" y="4113076"/>
            <a:ext cx="1498877" cy="1260140"/>
          </a:xfrm>
          <a:prstGeom prst="wedgeRectCallout">
            <a:avLst>
              <a:gd name="adj1" fmla="val -88075"/>
              <a:gd name="adj2" fmla="val -23286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이미지 요청</a:t>
            </a:r>
            <a:endParaRPr lang="en-US" altLang="ko-KR" b="1" dirty="0"/>
          </a:p>
          <a:p>
            <a:pPr algn="ctr"/>
            <a:r>
              <a:rPr lang="en-US" altLang="ko-KR" b="1" dirty="0"/>
              <a:t>suh_h_0301_03_0203_205_1_2.png</a:t>
            </a:r>
          </a:p>
        </p:txBody>
      </p:sp>
      <p:sp>
        <p:nvSpPr>
          <p:cNvPr id="38" name="타원 37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이미</a:t>
            </a:r>
            <a:r>
              <a:rPr lang="ko-KR" altLang="en-US" b="1" dirty="0"/>
              <a:t>지</a:t>
            </a:r>
          </a:p>
        </p:txBody>
      </p:sp>
    </p:spTree>
    <p:extLst>
      <p:ext uri="{BB962C8B-B14F-4D97-AF65-F5344CB8AC3E}">
        <p14:creationId xmlns:p14="http://schemas.microsoft.com/office/powerpoint/2010/main" val="158170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8870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42835" y="1007440"/>
            <a:ext cx="636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달걀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16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개를 상자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개에 똑같이 나누어 담으려면 한 상자에 몇 개씩 담아야 하는지 구해 보세요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246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버튼 클릭 시 풀이 팝업 창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9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타원 32"/>
          <p:cNvSpPr/>
          <p:nvPr/>
        </p:nvSpPr>
        <p:spPr>
          <a:xfrm>
            <a:off x="4732082" y="510973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725803" y="509891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_205_1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9" y="1007440"/>
            <a:ext cx="518031" cy="383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" name="직사각형 88"/>
          <p:cNvSpPr/>
          <p:nvPr/>
        </p:nvSpPr>
        <p:spPr>
          <a:xfrm>
            <a:off x="5847717" y="1481221"/>
            <a:ext cx="521274" cy="2555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6390986" y="1481221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TextBox 43"/>
          <p:cNvSpPr txBox="1"/>
          <p:nvPr/>
        </p:nvSpPr>
        <p:spPr>
          <a:xfrm>
            <a:off x="389043" y="1928155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900" dirty="0" err="1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 나타내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보세요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800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4" name="그룹 33"/>
          <p:cNvGrpSpPr/>
          <p:nvPr/>
        </p:nvGrpSpPr>
        <p:grpSpPr>
          <a:xfrm>
            <a:off x="2642407" y="2409625"/>
            <a:ext cx="784932" cy="510095"/>
            <a:chOff x="3349457" y="4036173"/>
            <a:chExt cx="784932" cy="510095"/>
          </a:xfrm>
        </p:grpSpPr>
        <p:sp>
          <p:nvSpPr>
            <p:cNvPr id="35" name="직사각형 34"/>
            <p:cNvSpPr/>
            <p:nvPr/>
          </p:nvSpPr>
          <p:spPr bwMode="auto">
            <a:xfrm>
              <a:off x="3349457" y="4213673"/>
              <a:ext cx="600199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16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pSp>
        <p:nvGrpSpPr>
          <p:cNvPr id="37" name="그룹 36"/>
          <p:cNvGrpSpPr/>
          <p:nvPr/>
        </p:nvGrpSpPr>
        <p:grpSpPr>
          <a:xfrm>
            <a:off x="3542507" y="2428324"/>
            <a:ext cx="518393" cy="510095"/>
            <a:chOff x="3615996" y="4036173"/>
            <a:chExt cx="518393" cy="510095"/>
          </a:xfrm>
        </p:grpSpPr>
        <p:sp>
          <p:nvSpPr>
            <p:cNvPr id="38" name="직사각형 37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pSp>
        <p:nvGrpSpPr>
          <p:cNvPr id="40" name="그룹 39"/>
          <p:cNvGrpSpPr/>
          <p:nvPr/>
        </p:nvGrpSpPr>
        <p:grpSpPr>
          <a:xfrm>
            <a:off x="4190579" y="2422285"/>
            <a:ext cx="518393" cy="510095"/>
            <a:chOff x="3615996" y="4036173"/>
            <a:chExt cx="518393" cy="510095"/>
          </a:xfrm>
        </p:grpSpPr>
        <p:sp>
          <p:nvSpPr>
            <p:cNvPr id="41" name="직사각형 40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sp>
        <p:nvSpPr>
          <p:cNvPr id="44" name="직사각형 43"/>
          <p:cNvSpPr/>
          <p:nvPr/>
        </p:nvSpPr>
        <p:spPr>
          <a:xfrm>
            <a:off x="3178197" y="2475129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÷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3830539" y="2493828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57796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8870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42835" y="1007440"/>
            <a:ext cx="636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달걀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16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개를 상자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개에 똑같이 나누어 담으려면 한 상자에 몇 개씩 담아야 하는지 구해 보세요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9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_205_1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9" y="1007440"/>
            <a:ext cx="518031" cy="383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" name="직사각형 88"/>
          <p:cNvSpPr/>
          <p:nvPr/>
        </p:nvSpPr>
        <p:spPr>
          <a:xfrm>
            <a:off x="5847717" y="1481221"/>
            <a:ext cx="521274" cy="2555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6390986" y="1481221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TextBox 43"/>
          <p:cNvSpPr txBox="1"/>
          <p:nvPr/>
        </p:nvSpPr>
        <p:spPr>
          <a:xfrm>
            <a:off x="389043" y="1928155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900" dirty="0" err="1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 나타내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보세요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800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 bwMode="auto">
          <a:xfrm>
            <a:off x="2642407" y="2587125"/>
            <a:ext cx="600199" cy="33259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16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3542507" y="2605824"/>
            <a:ext cx="338796" cy="33259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4190579" y="2599785"/>
            <a:ext cx="338796" cy="33259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178197" y="2475129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÷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3830539" y="2493828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3C2CB6A9-0C64-42ED-9788-4C1A21DD3738}"/>
              </a:ext>
            </a:extLst>
          </p:cNvPr>
          <p:cNvGrpSpPr/>
          <p:nvPr/>
        </p:nvGrpSpPr>
        <p:grpSpPr>
          <a:xfrm>
            <a:off x="287524" y="2618910"/>
            <a:ext cx="6667165" cy="2646294"/>
            <a:chOff x="192745" y="975394"/>
            <a:chExt cx="6667165" cy="2646294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xmlns="" id="{88CB84CE-0C0D-4308-83EA-F6B9A6398742}"/>
                </a:ext>
              </a:extLst>
            </p:cNvPr>
            <p:cNvSpPr/>
            <p:nvPr/>
          </p:nvSpPr>
          <p:spPr>
            <a:xfrm>
              <a:off x="192745" y="1137412"/>
              <a:ext cx="6667165" cy="22937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0" name="모서리가 둥근 직사각형 67">
              <a:extLst>
                <a:ext uri="{FF2B5EF4-FFF2-40B4-BE49-F238E27FC236}">
                  <a16:creationId xmlns:a16="http://schemas.microsoft.com/office/drawing/2014/main" xmlns="" id="{6597602A-1E44-4D67-A20D-8AB154B38945}"/>
                </a:ext>
              </a:extLst>
            </p:cNvPr>
            <p:cNvSpPr/>
            <p:nvPr/>
          </p:nvSpPr>
          <p:spPr>
            <a:xfrm>
              <a:off x="332840" y="975394"/>
              <a:ext cx="561114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51" name="직각 삼각형 50">
              <a:extLst>
                <a:ext uri="{FF2B5EF4-FFF2-40B4-BE49-F238E27FC236}">
                  <a16:creationId xmlns:a16="http://schemas.microsoft.com/office/drawing/2014/main" xmlns="" id="{A9229DE7-69D5-4F5E-BD46-171758C0E448}"/>
                </a:ext>
              </a:extLst>
            </p:cNvPr>
            <p:cNvSpPr/>
            <p:nvPr/>
          </p:nvSpPr>
          <p:spPr>
            <a:xfrm flipH="1" flipV="1">
              <a:off x="5171629" y="3433581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2667955" y="3104964"/>
            <a:ext cx="4240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err="1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 나타내면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16</a:t>
            </a:r>
            <a:r>
              <a:rPr lang="en-US" altLang="ko-KR" sz="1800" dirty="0">
                <a:latin typeface="+mn-ea"/>
              </a:rPr>
              <a:t>÷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4=4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입니다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456" y="3208331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6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958843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3_1_9_01.png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한대희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3-1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지도서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\app\resource\contents\lesson03\ops\3\images\3_1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1" name="직사각형 21"/>
          <p:cNvSpPr>
            <a:spLocks noChangeArrowheads="1"/>
          </p:cNvSpPr>
          <p:nvPr/>
        </p:nvSpPr>
        <p:spPr bwMode="auto">
          <a:xfrm>
            <a:off x="6984268" y="1022539"/>
            <a:ext cx="21597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풀이 확인 클릭 시 미니 팝업 </a:t>
            </a:r>
            <a:r>
              <a:rPr lang="ko-KR" altLang="en-US" sz="1000" b="1" dirty="0" err="1" smtClean="0">
                <a:latin typeface="맑은 고딕" pitchFamily="50" charset="-127"/>
                <a:ea typeface="맑은 고딕" pitchFamily="50" charset="-127"/>
              </a:rPr>
              <a:t>창화면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042540"/>
            <a:ext cx="1518324" cy="1881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타원 33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9644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179513" y="908720"/>
            <a:ext cx="1115888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핵심 정리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9532" y="1592796"/>
            <a:ext cx="622990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b="1" spc="-15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900" b="1" spc="-150" dirty="0" smtClean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똑같이 </a:t>
            </a:r>
            <a:r>
              <a:rPr lang="ko-KR" altLang="en-US" sz="1900" b="1" spc="-150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나누어 볼까요</a:t>
            </a:r>
            <a:r>
              <a:rPr lang="en-US" altLang="ko-KR" sz="1900" b="1" spc="-150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(1</a:t>
            </a:r>
            <a:r>
              <a:rPr lang="en-US" altLang="ko-KR" sz="1900" b="1" spc="-150" dirty="0" smtClean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en-US" altLang="ko-KR" sz="1900" b="1" spc="-15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43" name="타원 42"/>
          <p:cNvSpPr/>
          <p:nvPr/>
        </p:nvSpPr>
        <p:spPr>
          <a:xfrm>
            <a:off x="6470677" y="53012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515599" y="2204864"/>
            <a:ext cx="6001662" cy="316148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7018371" y="1052736"/>
            <a:ext cx="21256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약물 사용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화살표 약물 사용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3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suh_h_0301_03_0203_301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3" name="그룹 82"/>
          <p:cNvGrpSpPr/>
          <p:nvPr/>
        </p:nvGrpSpPr>
        <p:grpSpPr>
          <a:xfrm>
            <a:off x="1534779" y="4499361"/>
            <a:ext cx="699889" cy="403915"/>
            <a:chOff x="2559672" y="854955"/>
            <a:chExt cx="827878" cy="477778"/>
          </a:xfrm>
        </p:grpSpPr>
        <p:pic>
          <p:nvPicPr>
            <p:cNvPr id="84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9672" y="854955"/>
              <a:ext cx="786497" cy="477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5" name="TextBox 84"/>
            <p:cNvSpPr txBox="1"/>
            <p:nvPr/>
          </p:nvSpPr>
          <p:spPr>
            <a:xfrm>
              <a:off x="2566729" y="897161"/>
              <a:ext cx="820821" cy="400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읽기</a:t>
              </a:r>
              <a:endParaRPr lang="ko-KR" altLang="en-US" sz="18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89" name="직사각형 88"/>
          <p:cNvSpPr/>
          <p:nvPr/>
        </p:nvSpPr>
        <p:spPr bwMode="auto">
          <a:xfrm>
            <a:off x="2089225" y="4499361"/>
            <a:ext cx="3526891" cy="40580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12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나누기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과 같습니다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i="0" u="none" strike="noStrike" cap="none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직사각형 90"/>
          <p:cNvSpPr/>
          <p:nvPr/>
        </p:nvSpPr>
        <p:spPr bwMode="auto">
          <a:xfrm>
            <a:off x="1149218" y="3134887"/>
            <a:ext cx="1840145" cy="34671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itchFamily="50" charset="-127"/>
                <a:ea typeface="맑은 고딕" pitchFamily="50" charset="-127"/>
              </a:rPr>
              <a:t>나누어지는 수</a:t>
            </a: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375" y="2946585"/>
            <a:ext cx="360000" cy="355000"/>
          </a:xfrm>
          <a:prstGeom prst="rect">
            <a:avLst/>
          </a:prstGeom>
        </p:spPr>
      </p:pic>
      <p:sp>
        <p:nvSpPr>
          <p:cNvPr id="93" name="직사각형 92"/>
          <p:cNvSpPr/>
          <p:nvPr/>
        </p:nvSpPr>
        <p:spPr bwMode="auto">
          <a:xfrm>
            <a:off x="3133379" y="3134887"/>
            <a:ext cx="1371961" cy="34671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itchFamily="50" charset="-127"/>
                <a:ea typeface="맑은 고딕" pitchFamily="50" charset="-127"/>
              </a:rPr>
              <a:t>나누는 수</a:t>
            </a:r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131" y="2946585"/>
            <a:ext cx="360000" cy="355000"/>
          </a:xfrm>
          <a:prstGeom prst="rect">
            <a:avLst/>
          </a:prstGeom>
        </p:spPr>
      </p:pic>
      <p:sp>
        <p:nvSpPr>
          <p:cNvPr id="95" name="직사각형 94"/>
          <p:cNvSpPr/>
          <p:nvPr/>
        </p:nvSpPr>
        <p:spPr bwMode="auto">
          <a:xfrm>
            <a:off x="3968008" y="3876325"/>
            <a:ext cx="428112" cy="3532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itchFamily="50" charset="-127"/>
                <a:ea typeface="맑은 고딕" pitchFamily="50" charset="-127"/>
              </a:rPr>
              <a:t>몫</a:t>
            </a: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47" y="3658180"/>
            <a:ext cx="360000" cy="355000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935596" y="2231902"/>
            <a:ext cx="5004556" cy="58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로 나누면 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이 됩니다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3" name="Picture 3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968" y="3915746"/>
            <a:ext cx="270692" cy="263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922723" y="3794231"/>
            <a:ext cx="1263500" cy="11109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757115" y="367962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75" y="259194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2223231" y="3861292"/>
            <a:ext cx="184625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12 ÷ 4 = 3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4" name="Picture 3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3049498" y="3546740"/>
            <a:ext cx="340492" cy="33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3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301353" y="3535116"/>
            <a:ext cx="340492" cy="33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타원 66"/>
          <p:cNvSpPr/>
          <p:nvPr/>
        </p:nvSpPr>
        <p:spPr>
          <a:xfrm>
            <a:off x="2565529" y="350424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949529" y="3908656"/>
            <a:ext cx="1229028" cy="366468"/>
          </a:xfrm>
          <a:prstGeom prst="roundRect">
            <a:avLst/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나눗셈식</a:t>
            </a:r>
            <a:endParaRPr lang="ko-KR" altLang="en-US" sz="1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96972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164687" y="2780928"/>
            <a:ext cx="489158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(2)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음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시간에 배울 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준비물 클릭 시 박스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엑스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버튼으로 닫기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383" y="291988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다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음</a:t>
            </a:r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시간에는 무엇을 배울까요</a:t>
            </a:r>
            <a:r>
              <a:rPr lang="en-US" altLang="ko-KR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939455" y="11302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15060" y="4805316"/>
            <a:ext cx="6053781" cy="5400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977172"/>
            <a:ext cx="790098" cy="61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755576" y="4921423"/>
            <a:ext cx="511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빨간색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파란색 필기도구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191185" y="477537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suh_h_0301_03_0203_302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312" y="3609021"/>
            <a:ext cx="1083857" cy="355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456" y="3609020"/>
            <a:ext cx="1066375" cy="355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53"/>
          <p:cNvSpPr txBox="1"/>
          <p:nvPr/>
        </p:nvSpPr>
        <p:spPr>
          <a:xfrm>
            <a:off x="2315549" y="3640556"/>
            <a:ext cx="1109309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60~63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쪽</a:t>
            </a:r>
          </a:p>
        </p:txBody>
      </p:sp>
      <p:sp>
        <p:nvSpPr>
          <p:cNvPr id="31" name="TextBox 53"/>
          <p:cNvSpPr txBox="1"/>
          <p:nvPr/>
        </p:nvSpPr>
        <p:spPr>
          <a:xfrm>
            <a:off x="4722831" y="3640556"/>
            <a:ext cx="1109309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44~45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쪽</a:t>
            </a:r>
          </a:p>
        </p:txBody>
      </p:sp>
      <p:sp>
        <p:nvSpPr>
          <p:cNvPr id="32" name="타원 31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07659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18371" y="1092168"/>
            <a:ext cx="2125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확인 문제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게이트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다운로드 버튼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0" y="862146"/>
            <a:ext cx="6917020" cy="47270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타원 10"/>
          <p:cNvSpPr/>
          <p:nvPr/>
        </p:nvSpPr>
        <p:spPr>
          <a:xfrm>
            <a:off x="5683871" y="49727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15516" y="9461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140" y="5259538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/>
              <a:t>활동지</a:t>
            </a:r>
            <a:r>
              <a:rPr lang="ko-KR" altLang="en-US" b="1" dirty="0" smtClean="0"/>
              <a:t> 다운로드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7494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523" y="2493818"/>
            <a:ext cx="3851577" cy="1115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타원 34"/>
          <p:cNvSpPr/>
          <p:nvPr/>
        </p:nvSpPr>
        <p:spPr>
          <a:xfrm>
            <a:off x="277313" y="501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순서도: 대체 처리 44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2" name="순서도: 대체 처리 61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4" name="순서도: 대체 처리 63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7" name="순서도: 대체 처리 66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순서도: 대체 처리 70"/>
          <p:cNvSpPr/>
          <p:nvPr/>
        </p:nvSpPr>
        <p:spPr>
          <a:xfrm>
            <a:off x="30025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2963686" y="908720"/>
            <a:ext cx="665398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43"/>
          <p:cNvSpPr txBox="1"/>
          <p:nvPr/>
        </p:nvSpPr>
        <p:spPr>
          <a:xfrm>
            <a:off x="644499" y="1455748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색종이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장을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명이 똑같이 나누어 가지려고 합니다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한 명이 몇 장씩 가지게 되는지 구해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59559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타원 110"/>
          <p:cNvSpPr/>
          <p:nvPr/>
        </p:nvSpPr>
        <p:spPr>
          <a:xfrm>
            <a:off x="5827887" y="501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7018371" y="1092168"/>
            <a:ext cx="212562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다운로드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(1~2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단원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_2, 3</a:t>
            </a:r>
            <a:r>
              <a:rPr lang="ko-KR" altLang="en-US" sz="10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형성평가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endParaRPr lang="en-US" altLang="ko-KR" sz="10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확인 클릭 시 풀이 표출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9" name="직사각형 98"/>
          <p:cNvSpPr/>
          <p:nvPr/>
        </p:nvSpPr>
        <p:spPr bwMode="auto">
          <a:xfrm>
            <a:off x="3130118" y="3745426"/>
            <a:ext cx="410146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6783" y="3537012"/>
            <a:ext cx="360000" cy="355000"/>
          </a:xfrm>
          <a:prstGeom prst="rect">
            <a:avLst/>
          </a:prstGeom>
        </p:spPr>
      </p:pic>
      <p:grpSp>
        <p:nvGrpSpPr>
          <p:cNvPr id="114" name="그룹 113"/>
          <p:cNvGrpSpPr/>
          <p:nvPr/>
        </p:nvGrpSpPr>
        <p:grpSpPr>
          <a:xfrm>
            <a:off x="2600982" y="5281054"/>
            <a:ext cx="1800828" cy="239260"/>
            <a:chOff x="319554" y="1245924"/>
            <a:chExt cx="2636592" cy="423864"/>
          </a:xfrm>
        </p:grpSpPr>
        <p:pic>
          <p:nvPicPr>
            <p:cNvPr id="115" name="Picture 1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554" y="1245924"/>
              <a:ext cx="409575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6" name="Picture 1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667" y="131736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7" name="Picture 1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1312601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8" name="Picture 14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7046" y="1260213"/>
              <a:ext cx="419100" cy="409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24" name="Picture 1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5" name="타원 124"/>
          <p:cNvSpPr/>
          <p:nvPr/>
        </p:nvSpPr>
        <p:spPr>
          <a:xfrm>
            <a:off x="4746657" y="50451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6" name="타원 125"/>
          <p:cNvSpPr/>
          <p:nvPr/>
        </p:nvSpPr>
        <p:spPr>
          <a:xfrm>
            <a:off x="2452713" y="497310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99414" y="2204864"/>
            <a:ext cx="518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한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명이 몇 장씩 가지게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됩니까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?        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04" y="2303446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3491880" y="3754582"/>
            <a:ext cx="335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장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확인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182515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523" y="2277794"/>
            <a:ext cx="3851577" cy="1115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순서도: 대체 처리 44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2" name="순서도: 대체 처리 61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4" name="순서도: 대체 처리 63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7" name="순서도: 대체 처리 66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순서도: 대체 처리 70"/>
          <p:cNvSpPr/>
          <p:nvPr/>
        </p:nvSpPr>
        <p:spPr>
          <a:xfrm>
            <a:off x="30025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2963686" y="908720"/>
            <a:ext cx="665398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43"/>
          <p:cNvSpPr txBox="1"/>
          <p:nvPr/>
        </p:nvSpPr>
        <p:spPr>
          <a:xfrm>
            <a:off x="644499" y="1455748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색종이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장을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명이 똑같이 나누어 가지려고 합니다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한 명이 몇 장씩 가지게 되는지 구해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59559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0100" y="3477778"/>
            <a:ext cx="5184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한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명이 몇 장씩 가지게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되나요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?       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장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9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12" y="3586192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988" y="3406172"/>
            <a:ext cx="450273" cy="441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4499992" y="3248980"/>
            <a:ext cx="732944" cy="553236"/>
            <a:chOff x="2475948" y="2009118"/>
            <a:chExt cx="732944" cy="553236"/>
          </a:xfrm>
        </p:grpSpPr>
        <p:sp>
          <p:nvSpPr>
            <p:cNvPr id="99" name="직사각형 98"/>
            <p:cNvSpPr/>
            <p:nvPr/>
          </p:nvSpPr>
          <p:spPr bwMode="auto">
            <a:xfrm>
              <a:off x="2475948" y="2197224"/>
              <a:ext cx="4101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48892" y="2009118"/>
              <a:ext cx="360000" cy="355000"/>
            </a:xfrm>
            <a:prstGeom prst="rect">
              <a:avLst/>
            </a:prstGeom>
          </p:spPr>
        </p:pic>
      </p:grpSp>
      <p:grpSp>
        <p:nvGrpSpPr>
          <p:cNvPr id="114" name="그룹 113"/>
          <p:cNvGrpSpPr/>
          <p:nvPr/>
        </p:nvGrpSpPr>
        <p:grpSpPr>
          <a:xfrm>
            <a:off x="2600982" y="5281054"/>
            <a:ext cx="1800828" cy="239260"/>
            <a:chOff x="319554" y="1245924"/>
            <a:chExt cx="2636592" cy="423864"/>
          </a:xfrm>
        </p:grpSpPr>
        <p:pic>
          <p:nvPicPr>
            <p:cNvPr id="115" name="Picture 1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554" y="1245924"/>
              <a:ext cx="409575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6" name="Picture 1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667" y="131736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7" name="Picture 13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1312601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8" name="Picture 14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7046" y="1260213"/>
              <a:ext cx="419100" cy="409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24" name="Picture 1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4" name="그룹 43"/>
          <p:cNvGrpSpPr/>
          <p:nvPr/>
        </p:nvGrpSpPr>
        <p:grpSpPr>
          <a:xfrm>
            <a:off x="179512" y="2613652"/>
            <a:ext cx="6667165" cy="2659638"/>
            <a:chOff x="179512" y="2613652"/>
            <a:chExt cx="6667165" cy="2659638"/>
          </a:xfrm>
        </p:grpSpPr>
        <p:sp>
          <p:nvSpPr>
            <p:cNvPr id="46" name="직각 삼각형 45"/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79512" y="2976531"/>
              <a:ext cx="6667165" cy="21086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22" y="2613652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6" name="TextBox 55"/>
          <p:cNvSpPr txBox="1"/>
          <p:nvPr/>
        </p:nvSpPr>
        <p:spPr>
          <a:xfrm>
            <a:off x="477880" y="3113920"/>
            <a:ext cx="6254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색종이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장을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명이 똑같이 나누었을 때 한 명이 가지게 되는 색종이의 수는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장입니다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92" y="3202670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7018371" y="1092168"/>
            <a:ext cx="21256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480459" y="3760251"/>
            <a:ext cx="4017104" cy="1131570"/>
            <a:chOff x="5396844" y="1703825"/>
            <a:chExt cx="4017104" cy="1131570"/>
          </a:xfrm>
        </p:grpSpPr>
        <p:pic>
          <p:nvPicPr>
            <p:cNvPr id="5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5840" y="1703825"/>
              <a:ext cx="3908108" cy="11315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7" name="모서리가 둥근 직사각형 56"/>
            <p:cNvSpPr/>
            <p:nvPr/>
          </p:nvSpPr>
          <p:spPr>
            <a:xfrm>
              <a:off x="5396844" y="1874027"/>
              <a:ext cx="3962600" cy="401662"/>
            </a:xfrm>
            <a:prstGeom prst="round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모서리가 둥근 직사각형 73"/>
            <p:cNvSpPr/>
            <p:nvPr/>
          </p:nvSpPr>
          <p:spPr>
            <a:xfrm>
              <a:off x="5396844" y="2332247"/>
              <a:ext cx="3962600" cy="401662"/>
            </a:xfrm>
            <a:prstGeom prst="round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5" name="타원 74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확인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98233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07504" y="1700807"/>
            <a:ext cx="3648381" cy="2934179"/>
            <a:chOff x="107504" y="1700807"/>
            <a:chExt cx="3648381" cy="2934179"/>
          </a:xfrm>
        </p:grpSpPr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325" y="1700807"/>
              <a:ext cx="3506575" cy="2934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6" name="타원 55"/>
            <p:cNvSpPr/>
            <p:nvPr/>
          </p:nvSpPr>
          <p:spPr>
            <a:xfrm>
              <a:off x="2519772" y="1700808"/>
              <a:ext cx="1160459" cy="758120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43"/>
            <p:cNvSpPr txBox="1"/>
            <p:nvPr/>
          </p:nvSpPr>
          <p:spPr>
            <a:xfrm>
              <a:off x="2411760" y="1844824"/>
              <a:ext cx="134412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400" spc="-150" dirty="0" smtClean="0">
                  <a:latin typeface="맑은 고딕" pitchFamily="50" charset="-127"/>
                  <a:ea typeface="맑은 고딕" pitchFamily="50" charset="-127"/>
                </a:rPr>
                <a:t>한 명이 몇 개씩 먹게 될까</a:t>
              </a:r>
              <a:r>
                <a:rPr lang="en-US" altLang="ko-KR" sz="1400" spc="-150" dirty="0" smtClean="0">
                  <a:latin typeface="맑은 고딕" pitchFamily="50" charset="-127"/>
                  <a:ea typeface="맑은 고딕" pitchFamily="50" charset="-127"/>
                </a:rPr>
                <a:t>?</a:t>
              </a:r>
            </a:p>
          </p:txBody>
        </p:sp>
        <p:sp>
          <p:nvSpPr>
            <p:cNvPr id="5" name="타원 4"/>
            <p:cNvSpPr/>
            <p:nvPr/>
          </p:nvSpPr>
          <p:spPr>
            <a:xfrm>
              <a:off x="215516" y="1700808"/>
              <a:ext cx="1404156" cy="758120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43"/>
            <p:cNvSpPr txBox="1"/>
            <p:nvPr/>
          </p:nvSpPr>
          <p:spPr>
            <a:xfrm>
              <a:off x="107504" y="1844824"/>
              <a:ext cx="162639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400" spc="-150" dirty="0" smtClean="0">
                  <a:latin typeface="맑은 고딕" pitchFamily="50" charset="-127"/>
                  <a:ea typeface="맑은 고딕" pitchFamily="50" charset="-127"/>
                </a:rPr>
                <a:t>과자 </a:t>
              </a:r>
              <a:r>
                <a:rPr lang="en-US" altLang="ko-KR" sz="1400" spc="-150" dirty="0" smtClean="0">
                  <a:latin typeface="맑은 고딕" pitchFamily="50" charset="-127"/>
                  <a:ea typeface="맑은 고딕" pitchFamily="50" charset="-127"/>
                </a:rPr>
                <a:t>12</a:t>
              </a:r>
              <a:r>
                <a:rPr lang="ko-KR" altLang="en-US" sz="1400" spc="-150" dirty="0" smtClean="0">
                  <a:latin typeface="맑은 고딕" pitchFamily="50" charset="-127"/>
                  <a:ea typeface="맑은 고딕" pitchFamily="50" charset="-127"/>
                </a:rPr>
                <a:t>개를 넷이서 똑같이 나누어 먹자</a:t>
              </a:r>
              <a:r>
                <a:rPr lang="en-US" altLang="ko-KR" sz="1400" spc="-15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019421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삽화 폴더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3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(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)3-1-3(2</a:t>
                      </a:r>
                      <a:r>
                        <a:rPr kumimoji="0" lang="ko-KR" altLang="en-US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).</a:t>
                      </a:r>
                      <a:r>
                        <a:rPr kumimoji="0" lang="en-US" altLang="ko-KR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psd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40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이벤트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소스 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1, 2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고정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확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및 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그림은 어떤 상황인가요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타원 45"/>
          <p:cNvSpPr/>
          <p:nvPr/>
        </p:nvSpPr>
        <p:spPr>
          <a:xfrm>
            <a:off x="5227030" y="97851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3916115" y="2022324"/>
            <a:ext cx="2974460" cy="79460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R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과자 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12</a:t>
            </a: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개를 넷이서 똑같이 나누어 먹으려고 합니다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343322" y="125381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6318870" y="119392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5974" y="1844824"/>
            <a:ext cx="360000" cy="355000"/>
          </a:xfrm>
          <a:prstGeom prst="rect">
            <a:avLst/>
          </a:prstGeom>
        </p:spPr>
      </p:pic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792609" y="125543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760632" y="119828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243896" y="1256644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5219444" y="120627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8" name="타원 37"/>
          <p:cNvSpPr/>
          <p:nvPr/>
        </p:nvSpPr>
        <p:spPr>
          <a:xfrm>
            <a:off x="44476" y="145319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068" y="4331189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타원 47"/>
          <p:cNvSpPr/>
          <p:nvPr/>
        </p:nvSpPr>
        <p:spPr>
          <a:xfrm>
            <a:off x="3439038" y="404106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타원 34"/>
          <p:cNvSpPr/>
          <p:nvPr/>
        </p:nvSpPr>
        <p:spPr>
          <a:xfrm>
            <a:off x="277313" y="501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순서도: 대체 처리 44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2" name="순서도: 대체 처리 61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4" name="순서도: 대체 처리 63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7" name="순서도: 대체 처리 66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순서도: 대체 처리 70"/>
          <p:cNvSpPr/>
          <p:nvPr/>
        </p:nvSpPr>
        <p:spPr>
          <a:xfrm>
            <a:off x="30025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2963686" y="908720"/>
            <a:ext cx="665398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43"/>
          <p:cNvSpPr txBox="1"/>
          <p:nvPr/>
        </p:nvSpPr>
        <p:spPr>
          <a:xfrm>
            <a:off x="644499" y="1563760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색종이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장을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명이 똑같이 나누어 가지려고 합니다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한 명이 몇 장씩 가지게 되는지 구해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0361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" name="Pictur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타원 110"/>
          <p:cNvSpPr/>
          <p:nvPr/>
        </p:nvSpPr>
        <p:spPr>
          <a:xfrm>
            <a:off x="5827887" y="50811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7018371" y="1092168"/>
            <a:ext cx="212562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Tx/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다운로드 버튼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(1~2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단원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_2, 3</a:t>
            </a:r>
            <a:r>
              <a:rPr lang="ko-KR" altLang="en-US" sz="10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형성평가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endParaRPr lang="en-US" altLang="ko-KR" sz="10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각각의 정답 칸 클릭 시 정답 선이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선은 처음에 나타나지 않음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화살표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확인 클릭 시 풀이 표출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6999" y="2300679"/>
            <a:ext cx="5531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dirty="0" err="1" smtClean="0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나타내고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각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수가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뜻하는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것을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선으로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이어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보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시오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9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04" y="2404548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_x203754792"/>
          <p:cNvSpPr>
            <a:spLocks noChangeArrowheads="1"/>
          </p:cNvSpPr>
          <p:nvPr/>
        </p:nvSpPr>
        <p:spPr bwMode="auto">
          <a:xfrm>
            <a:off x="1439888" y="4406588"/>
            <a:ext cx="1114108" cy="534580"/>
          </a:xfrm>
          <a:prstGeom prst="roundRect">
            <a:avLst>
              <a:gd name="adj" fmla="val 10000"/>
            </a:avLst>
          </a:prstGeom>
          <a:ln>
            <a:solidFill>
              <a:schemeClr val="accent5">
                <a:lumMod val="40000"/>
                <a:lumOff val="60000"/>
              </a:schemeClr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한 명이 갖는</a:t>
            </a:r>
            <a:endParaRPr kumimoji="1" 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색종이의 수</a:t>
            </a:r>
            <a:endParaRPr kumimoji="1" 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_x203755752"/>
          <p:cNvSpPr>
            <a:spLocks noChangeArrowheads="1"/>
          </p:cNvSpPr>
          <p:nvPr/>
        </p:nvSpPr>
        <p:spPr bwMode="auto">
          <a:xfrm>
            <a:off x="2719990" y="4406589"/>
            <a:ext cx="1658938" cy="534579"/>
          </a:xfrm>
          <a:prstGeom prst="roundRect">
            <a:avLst>
              <a:gd name="adj" fmla="val 10000"/>
            </a:avLst>
          </a:prstGeom>
          <a:ln>
            <a:solidFill>
              <a:schemeClr val="accent5">
                <a:lumMod val="40000"/>
                <a:lumOff val="60000"/>
              </a:schemeClr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색종이를 나누어 </a:t>
            </a:r>
            <a:endParaRPr kumimoji="1" lang="en-US" altLang="ko-KR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갖는 사람의 수</a:t>
            </a:r>
            <a:endParaRPr kumimoji="1" 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9" name="_x203757032"/>
          <p:cNvSpPr>
            <a:spLocks noChangeArrowheads="1"/>
          </p:cNvSpPr>
          <p:nvPr/>
        </p:nvSpPr>
        <p:spPr bwMode="auto">
          <a:xfrm>
            <a:off x="4544923" y="4406588"/>
            <a:ext cx="1049497" cy="534580"/>
          </a:xfrm>
          <a:prstGeom prst="roundRect">
            <a:avLst>
              <a:gd name="adj" fmla="val 10000"/>
            </a:avLst>
          </a:prstGeom>
          <a:ln>
            <a:solidFill>
              <a:schemeClr val="accent5">
                <a:lumMod val="40000"/>
                <a:lumOff val="60000"/>
              </a:schemeClr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전체 </a:t>
            </a:r>
            <a:endParaRPr kumimoji="1" 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색종이의 수</a:t>
            </a:r>
            <a:endParaRPr kumimoji="1" 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103" name="직선 연결선 102"/>
          <p:cNvCxnSpPr/>
          <p:nvPr/>
        </p:nvCxnSpPr>
        <p:spPr>
          <a:xfrm flipV="1">
            <a:off x="2052112" y="3691594"/>
            <a:ext cx="2277745" cy="64833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2758232" y="3694768"/>
            <a:ext cx="2326640" cy="67564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551983" y="3713818"/>
            <a:ext cx="1269" cy="61849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그룹 75"/>
          <p:cNvGrpSpPr/>
          <p:nvPr/>
        </p:nvGrpSpPr>
        <p:grpSpPr>
          <a:xfrm>
            <a:off x="2607639" y="5265204"/>
            <a:ext cx="1820345" cy="244636"/>
            <a:chOff x="290979" y="2009759"/>
            <a:chExt cx="2665167" cy="433388"/>
          </a:xfrm>
        </p:grpSpPr>
        <p:pic>
          <p:nvPicPr>
            <p:cNvPr id="82" name="Picture 1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79" y="2009759"/>
              <a:ext cx="438150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3" name="Picture 1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913" y="2076434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4" name="Picture 1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208310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5" name="Picture 16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521" y="2014522"/>
              <a:ext cx="428625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2" name="그룹 91"/>
          <p:cNvGrpSpPr/>
          <p:nvPr/>
        </p:nvGrpSpPr>
        <p:grpSpPr>
          <a:xfrm>
            <a:off x="2411996" y="3038436"/>
            <a:ext cx="696144" cy="553236"/>
            <a:chOff x="2432883" y="2009118"/>
            <a:chExt cx="696144" cy="553236"/>
          </a:xfrm>
        </p:grpSpPr>
        <p:sp>
          <p:nvSpPr>
            <p:cNvPr id="93" name="직사각형 92"/>
            <p:cNvSpPr/>
            <p:nvPr/>
          </p:nvSpPr>
          <p:spPr bwMode="auto">
            <a:xfrm>
              <a:off x="2432883" y="2197224"/>
              <a:ext cx="496277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14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69027" y="2009118"/>
              <a:ext cx="360000" cy="355000"/>
            </a:xfrm>
            <a:prstGeom prst="rect">
              <a:avLst/>
            </a:prstGeom>
          </p:spPr>
        </p:pic>
      </p:grpSp>
      <p:grpSp>
        <p:nvGrpSpPr>
          <p:cNvPr id="101" name="그룹 100"/>
          <p:cNvGrpSpPr/>
          <p:nvPr/>
        </p:nvGrpSpPr>
        <p:grpSpPr>
          <a:xfrm>
            <a:off x="3342793" y="3050654"/>
            <a:ext cx="629443" cy="553236"/>
            <a:chOff x="2475948" y="2009118"/>
            <a:chExt cx="629443" cy="553236"/>
          </a:xfrm>
        </p:grpSpPr>
        <p:sp>
          <p:nvSpPr>
            <p:cNvPr id="102" name="직사각형 101"/>
            <p:cNvSpPr/>
            <p:nvPr/>
          </p:nvSpPr>
          <p:spPr bwMode="auto">
            <a:xfrm>
              <a:off x="2475948" y="2197224"/>
              <a:ext cx="4101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13" name="그림 112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45391" y="2009118"/>
              <a:ext cx="360000" cy="355000"/>
            </a:xfrm>
            <a:prstGeom prst="rect">
              <a:avLst/>
            </a:prstGeom>
          </p:spPr>
        </p:pic>
      </p:grpSp>
      <p:grpSp>
        <p:nvGrpSpPr>
          <p:cNvPr id="124" name="그룹 123"/>
          <p:cNvGrpSpPr/>
          <p:nvPr/>
        </p:nvGrpSpPr>
        <p:grpSpPr>
          <a:xfrm>
            <a:off x="4140228" y="3050654"/>
            <a:ext cx="648032" cy="553236"/>
            <a:chOff x="2475948" y="2009118"/>
            <a:chExt cx="648032" cy="553236"/>
          </a:xfrm>
        </p:grpSpPr>
        <p:sp>
          <p:nvSpPr>
            <p:cNvPr id="125" name="직사각형 124"/>
            <p:cNvSpPr/>
            <p:nvPr/>
          </p:nvSpPr>
          <p:spPr bwMode="auto">
            <a:xfrm>
              <a:off x="2475948" y="2197224"/>
              <a:ext cx="4101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63980" y="2009118"/>
              <a:ext cx="360000" cy="355000"/>
            </a:xfrm>
            <a:prstGeom prst="rect">
              <a:avLst/>
            </a:prstGeom>
          </p:spPr>
        </p:pic>
      </p:grpSp>
      <p:sp>
        <p:nvSpPr>
          <p:cNvPr id="110" name="타원 109"/>
          <p:cNvSpPr/>
          <p:nvPr/>
        </p:nvSpPr>
        <p:spPr>
          <a:xfrm>
            <a:off x="4746657" y="513502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2907669" y="3159715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÷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3739854" y="3152678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2664024" y="3614500"/>
            <a:ext cx="108012" cy="1080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3497020" y="3621892"/>
            <a:ext cx="108012" cy="1080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/>
          <p:cNvSpPr/>
          <p:nvPr/>
        </p:nvSpPr>
        <p:spPr>
          <a:xfrm>
            <a:off x="4284204" y="3621892"/>
            <a:ext cx="108012" cy="1080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/>
          <p:cNvSpPr/>
          <p:nvPr/>
        </p:nvSpPr>
        <p:spPr>
          <a:xfrm>
            <a:off x="1976902" y="4282420"/>
            <a:ext cx="108012" cy="1080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/>
          <p:cNvSpPr/>
          <p:nvPr/>
        </p:nvSpPr>
        <p:spPr>
          <a:xfrm>
            <a:off x="3492857" y="4282420"/>
            <a:ext cx="108012" cy="1080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/>
          <p:cNvSpPr/>
          <p:nvPr/>
        </p:nvSpPr>
        <p:spPr>
          <a:xfrm>
            <a:off x="5040288" y="4298576"/>
            <a:ext cx="108012" cy="1080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7" name="타원 126"/>
          <p:cNvSpPr/>
          <p:nvPr/>
        </p:nvSpPr>
        <p:spPr>
          <a:xfrm>
            <a:off x="2216456" y="303843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3238873" y="303843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4056723" y="303843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1233622" y="426053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6116494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73"/>
          <p:cNvSpPr txBox="1"/>
          <p:nvPr/>
        </p:nvSpPr>
        <p:spPr>
          <a:xfrm>
            <a:off x="876999" y="2300679"/>
            <a:ext cx="5531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dirty="0" err="1" smtClean="0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나타내고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각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수가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뜻하는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것을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선으로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이어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보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시오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04" y="2404548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7" name="_x203754792"/>
          <p:cNvSpPr>
            <a:spLocks noChangeArrowheads="1"/>
          </p:cNvSpPr>
          <p:nvPr/>
        </p:nvSpPr>
        <p:spPr bwMode="auto">
          <a:xfrm>
            <a:off x="1439888" y="4406588"/>
            <a:ext cx="1114108" cy="534580"/>
          </a:xfrm>
          <a:prstGeom prst="roundRect">
            <a:avLst>
              <a:gd name="adj" fmla="val 1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한 명이 갖는</a:t>
            </a:r>
            <a:endParaRPr kumimoji="1" 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색종이의 수</a:t>
            </a:r>
            <a:endParaRPr kumimoji="1" 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6" name="_x203755752"/>
          <p:cNvSpPr>
            <a:spLocks noChangeArrowheads="1"/>
          </p:cNvSpPr>
          <p:nvPr/>
        </p:nvSpPr>
        <p:spPr bwMode="auto">
          <a:xfrm>
            <a:off x="2719990" y="4406589"/>
            <a:ext cx="1658938" cy="534579"/>
          </a:xfrm>
          <a:prstGeom prst="roundRect">
            <a:avLst>
              <a:gd name="adj" fmla="val 1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색종이를 나누어 </a:t>
            </a:r>
            <a:endParaRPr kumimoji="1" lang="en-US" altLang="ko-KR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갖는 사람의 수</a:t>
            </a:r>
            <a:endParaRPr kumimoji="1" 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97" name="_x203757032"/>
          <p:cNvSpPr>
            <a:spLocks noChangeArrowheads="1"/>
          </p:cNvSpPr>
          <p:nvPr/>
        </p:nvSpPr>
        <p:spPr bwMode="auto">
          <a:xfrm>
            <a:off x="4544923" y="4406588"/>
            <a:ext cx="1049497" cy="534580"/>
          </a:xfrm>
          <a:prstGeom prst="roundRect">
            <a:avLst>
              <a:gd name="adj" fmla="val 1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전체 </a:t>
            </a:r>
            <a:endParaRPr kumimoji="1" 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색종이의 수</a:t>
            </a:r>
            <a:endParaRPr kumimoji="1" 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98" name="직선 연결선 97"/>
          <p:cNvCxnSpPr/>
          <p:nvPr/>
        </p:nvCxnSpPr>
        <p:spPr>
          <a:xfrm flipV="1">
            <a:off x="2052112" y="3691594"/>
            <a:ext cx="2277745" cy="64833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2758232" y="3694768"/>
            <a:ext cx="2326640" cy="67564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3551983" y="3713818"/>
            <a:ext cx="1269" cy="61849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그룹 107"/>
          <p:cNvGrpSpPr/>
          <p:nvPr/>
        </p:nvGrpSpPr>
        <p:grpSpPr>
          <a:xfrm>
            <a:off x="2411996" y="3038436"/>
            <a:ext cx="696144" cy="553236"/>
            <a:chOff x="2432883" y="2009118"/>
            <a:chExt cx="696144" cy="553236"/>
          </a:xfrm>
        </p:grpSpPr>
        <p:sp>
          <p:nvSpPr>
            <p:cNvPr id="110" name="직사각형 109"/>
            <p:cNvSpPr/>
            <p:nvPr/>
          </p:nvSpPr>
          <p:spPr bwMode="auto">
            <a:xfrm>
              <a:off x="2432883" y="2197224"/>
              <a:ext cx="496277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14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9027" y="2009118"/>
              <a:ext cx="360000" cy="355000"/>
            </a:xfrm>
            <a:prstGeom prst="rect">
              <a:avLst/>
            </a:prstGeom>
          </p:spPr>
        </p:pic>
      </p:grpSp>
      <p:grpSp>
        <p:nvGrpSpPr>
          <p:cNvPr id="112" name="그룹 111"/>
          <p:cNvGrpSpPr/>
          <p:nvPr/>
        </p:nvGrpSpPr>
        <p:grpSpPr>
          <a:xfrm>
            <a:off x="3342793" y="3050654"/>
            <a:ext cx="629443" cy="553236"/>
            <a:chOff x="2475948" y="2009118"/>
            <a:chExt cx="629443" cy="553236"/>
          </a:xfrm>
        </p:grpSpPr>
        <p:sp>
          <p:nvSpPr>
            <p:cNvPr id="114" name="직사각형 113"/>
            <p:cNvSpPr/>
            <p:nvPr/>
          </p:nvSpPr>
          <p:spPr bwMode="auto">
            <a:xfrm>
              <a:off x="2475948" y="2197224"/>
              <a:ext cx="4101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22" name="그림 121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45391" y="2009118"/>
              <a:ext cx="360000" cy="355000"/>
            </a:xfrm>
            <a:prstGeom prst="rect">
              <a:avLst/>
            </a:prstGeom>
          </p:spPr>
        </p:pic>
      </p:grpSp>
      <p:grpSp>
        <p:nvGrpSpPr>
          <p:cNvPr id="123" name="그룹 122"/>
          <p:cNvGrpSpPr/>
          <p:nvPr/>
        </p:nvGrpSpPr>
        <p:grpSpPr>
          <a:xfrm>
            <a:off x="4140228" y="3050654"/>
            <a:ext cx="648032" cy="553236"/>
            <a:chOff x="2475948" y="2009118"/>
            <a:chExt cx="648032" cy="553236"/>
          </a:xfrm>
        </p:grpSpPr>
        <p:sp>
          <p:nvSpPr>
            <p:cNvPr id="127" name="직사각형 126"/>
            <p:cNvSpPr/>
            <p:nvPr/>
          </p:nvSpPr>
          <p:spPr bwMode="auto">
            <a:xfrm>
              <a:off x="2475948" y="2197224"/>
              <a:ext cx="4101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3980" y="2009118"/>
              <a:ext cx="360000" cy="355000"/>
            </a:xfrm>
            <a:prstGeom prst="rect">
              <a:avLst/>
            </a:prstGeom>
          </p:spPr>
        </p:pic>
      </p:grpSp>
      <p:sp>
        <p:nvSpPr>
          <p:cNvPr id="137" name="직사각형 136"/>
          <p:cNvSpPr/>
          <p:nvPr/>
        </p:nvSpPr>
        <p:spPr>
          <a:xfrm>
            <a:off x="2888005" y="3159715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÷</a:t>
            </a:r>
          </a:p>
        </p:txBody>
      </p:sp>
      <p:sp>
        <p:nvSpPr>
          <p:cNvPr id="138" name="직사각형 137"/>
          <p:cNvSpPr/>
          <p:nvPr/>
        </p:nvSpPr>
        <p:spPr>
          <a:xfrm>
            <a:off x="3739854" y="3152678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9" name="타원 138"/>
          <p:cNvSpPr/>
          <p:nvPr/>
        </p:nvSpPr>
        <p:spPr>
          <a:xfrm>
            <a:off x="2664024" y="3614500"/>
            <a:ext cx="108012" cy="1080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/>
          <p:cNvSpPr/>
          <p:nvPr/>
        </p:nvSpPr>
        <p:spPr>
          <a:xfrm>
            <a:off x="3497020" y="3621892"/>
            <a:ext cx="108012" cy="1080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/>
          <p:cNvSpPr/>
          <p:nvPr/>
        </p:nvSpPr>
        <p:spPr>
          <a:xfrm>
            <a:off x="4284204" y="3621892"/>
            <a:ext cx="108012" cy="1080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/>
          <p:cNvSpPr/>
          <p:nvPr/>
        </p:nvSpPr>
        <p:spPr>
          <a:xfrm>
            <a:off x="1976902" y="4282420"/>
            <a:ext cx="108012" cy="1080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타원 142"/>
          <p:cNvSpPr/>
          <p:nvPr/>
        </p:nvSpPr>
        <p:spPr>
          <a:xfrm>
            <a:off x="3492857" y="4282420"/>
            <a:ext cx="108012" cy="1080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 143"/>
          <p:cNvSpPr/>
          <p:nvPr/>
        </p:nvSpPr>
        <p:spPr>
          <a:xfrm>
            <a:off x="5040288" y="4298576"/>
            <a:ext cx="108012" cy="1080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5" name="타원 144"/>
          <p:cNvSpPr/>
          <p:nvPr/>
        </p:nvSpPr>
        <p:spPr>
          <a:xfrm>
            <a:off x="2216456" y="303843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순서도: 대체 처리 44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2" name="순서도: 대체 처리 61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4" name="순서도: 대체 처리 63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7" name="순서도: 대체 처리 66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순서도: 대체 처리 70"/>
          <p:cNvSpPr/>
          <p:nvPr/>
        </p:nvSpPr>
        <p:spPr>
          <a:xfrm>
            <a:off x="30025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2963686" y="908720"/>
            <a:ext cx="665398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" name="Picture 1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318477"/>
            <a:ext cx="544830" cy="534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681" y="3326695"/>
            <a:ext cx="544830" cy="534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686" y="3308831"/>
            <a:ext cx="544830" cy="534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_x203754792"/>
          <p:cNvSpPr>
            <a:spLocks noChangeArrowheads="1"/>
          </p:cNvSpPr>
          <p:nvPr/>
        </p:nvSpPr>
        <p:spPr bwMode="auto">
          <a:xfrm>
            <a:off x="1521480" y="4697637"/>
            <a:ext cx="1114108" cy="534580"/>
          </a:xfrm>
          <a:prstGeom prst="roundRect">
            <a:avLst>
              <a:gd name="adj" fmla="val 1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한 명이 갖는</a:t>
            </a:r>
            <a:endParaRPr kumimoji="1" lang="ko-KR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색종이의 수</a:t>
            </a:r>
            <a:endParaRPr kumimoji="1" lang="ko-KR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_x203755752"/>
          <p:cNvSpPr>
            <a:spLocks noChangeArrowheads="1"/>
          </p:cNvSpPr>
          <p:nvPr/>
        </p:nvSpPr>
        <p:spPr bwMode="auto">
          <a:xfrm>
            <a:off x="2801582" y="4697638"/>
            <a:ext cx="1658938" cy="534579"/>
          </a:xfrm>
          <a:prstGeom prst="roundRect">
            <a:avLst>
              <a:gd name="adj" fmla="val 1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색종이를 나누어 </a:t>
            </a:r>
            <a:endParaRPr kumimoji="1" lang="en-US" altLang="ko-KR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갖는 사람의 수</a:t>
            </a:r>
            <a:endParaRPr kumimoji="1" 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9" name="_x203757032"/>
          <p:cNvSpPr>
            <a:spLocks noChangeArrowheads="1"/>
          </p:cNvSpPr>
          <p:nvPr/>
        </p:nvSpPr>
        <p:spPr bwMode="auto">
          <a:xfrm>
            <a:off x="4626515" y="4697637"/>
            <a:ext cx="1049497" cy="534580"/>
          </a:xfrm>
          <a:prstGeom prst="roundRect">
            <a:avLst>
              <a:gd name="adj" fmla="val 1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전체 </a:t>
            </a:r>
            <a:endParaRPr kumimoji="1" 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색종이의 수</a:t>
            </a:r>
            <a:endParaRPr kumimoji="1" 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103" name="직선 연결선 102"/>
          <p:cNvCxnSpPr>
            <a:stCxn id="7" idx="0"/>
          </p:cNvCxnSpPr>
          <p:nvPr/>
        </p:nvCxnSpPr>
        <p:spPr>
          <a:xfrm flipV="1">
            <a:off x="2078534" y="3787753"/>
            <a:ext cx="2476140" cy="90988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>
            <a:endCxn id="9" idx="0"/>
          </p:cNvCxnSpPr>
          <p:nvPr/>
        </p:nvCxnSpPr>
        <p:spPr>
          <a:xfrm>
            <a:off x="2883405" y="3792848"/>
            <a:ext cx="2267859" cy="90478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>
            <a:stCxn id="95" idx="2"/>
            <a:endCxn id="8" idx="0"/>
          </p:cNvCxnSpPr>
          <p:nvPr/>
        </p:nvCxnSpPr>
        <p:spPr>
          <a:xfrm flipH="1">
            <a:off x="3631051" y="3861048"/>
            <a:ext cx="131045" cy="83659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그룹 75"/>
          <p:cNvGrpSpPr/>
          <p:nvPr/>
        </p:nvGrpSpPr>
        <p:grpSpPr>
          <a:xfrm>
            <a:off x="2607639" y="5265204"/>
            <a:ext cx="1820345" cy="244636"/>
            <a:chOff x="290979" y="2009759"/>
            <a:chExt cx="2665167" cy="433388"/>
          </a:xfrm>
        </p:grpSpPr>
        <p:pic>
          <p:nvPicPr>
            <p:cNvPr id="82" name="Picture 1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79" y="2009759"/>
              <a:ext cx="438150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3" name="Picture 1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913" y="2076434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4" name="Picture 1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208310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5" name="Picture 16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521" y="2014522"/>
              <a:ext cx="428625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2" name="그룹 91"/>
          <p:cNvGrpSpPr/>
          <p:nvPr/>
        </p:nvGrpSpPr>
        <p:grpSpPr>
          <a:xfrm>
            <a:off x="2651680" y="3203040"/>
            <a:ext cx="776009" cy="553236"/>
            <a:chOff x="2432883" y="2009118"/>
            <a:chExt cx="776009" cy="553236"/>
          </a:xfrm>
        </p:grpSpPr>
        <p:sp>
          <p:nvSpPr>
            <p:cNvPr id="93" name="직사각형 92"/>
            <p:cNvSpPr/>
            <p:nvPr/>
          </p:nvSpPr>
          <p:spPr bwMode="auto">
            <a:xfrm>
              <a:off x="2432883" y="2197224"/>
              <a:ext cx="496277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14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48892" y="2009118"/>
              <a:ext cx="360000" cy="355000"/>
            </a:xfrm>
            <a:prstGeom prst="rect">
              <a:avLst/>
            </a:prstGeom>
          </p:spPr>
        </p:pic>
      </p:grpSp>
      <p:grpSp>
        <p:nvGrpSpPr>
          <p:cNvPr id="101" name="그룹 100"/>
          <p:cNvGrpSpPr/>
          <p:nvPr/>
        </p:nvGrpSpPr>
        <p:grpSpPr>
          <a:xfrm>
            <a:off x="3582477" y="3215258"/>
            <a:ext cx="732944" cy="553236"/>
            <a:chOff x="2475948" y="2009118"/>
            <a:chExt cx="732944" cy="553236"/>
          </a:xfrm>
        </p:grpSpPr>
        <p:sp>
          <p:nvSpPr>
            <p:cNvPr id="102" name="직사각형 101"/>
            <p:cNvSpPr/>
            <p:nvPr/>
          </p:nvSpPr>
          <p:spPr bwMode="auto">
            <a:xfrm>
              <a:off x="2475948" y="2197224"/>
              <a:ext cx="4101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13" name="그림 112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48892" y="2009118"/>
              <a:ext cx="360000" cy="355000"/>
            </a:xfrm>
            <a:prstGeom prst="rect">
              <a:avLst/>
            </a:prstGeom>
          </p:spPr>
        </p:pic>
      </p:grpSp>
      <p:grpSp>
        <p:nvGrpSpPr>
          <p:cNvPr id="124" name="그룹 123"/>
          <p:cNvGrpSpPr/>
          <p:nvPr/>
        </p:nvGrpSpPr>
        <p:grpSpPr>
          <a:xfrm>
            <a:off x="4427984" y="3176972"/>
            <a:ext cx="732944" cy="553236"/>
            <a:chOff x="2475948" y="2009118"/>
            <a:chExt cx="732944" cy="553236"/>
          </a:xfrm>
        </p:grpSpPr>
        <p:sp>
          <p:nvSpPr>
            <p:cNvPr id="125" name="직사각형 124"/>
            <p:cNvSpPr/>
            <p:nvPr/>
          </p:nvSpPr>
          <p:spPr bwMode="auto">
            <a:xfrm>
              <a:off x="2475948" y="2197224"/>
              <a:ext cx="4101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48892" y="2009118"/>
              <a:ext cx="360000" cy="355000"/>
            </a:xfrm>
            <a:prstGeom prst="rect">
              <a:avLst/>
            </a:prstGeom>
          </p:spPr>
        </p:pic>
      </p:grpSp>
      <p:grpSp>
        <p:nvGrpSpPr>
          <p:cNvPr id="66" name="그룹 65"/>
          <p:cNvGrpSpPr/>
          <p:nvPr/>
        </p:nvGrpSpPr>
        <p:grpSpPr>
          <a:xfrm>
            <a:off x="179512" y="2613652"/>
            <a:ext cx="6667165" cy="2659638"/>
            <a:chOff x="179512" y="2613652"/>
            <a:chExt cx="6667165" cy="2659638"/>
          </a:xfrm>
        </p:grpSpPr>
        <p:sp>
          <p:nvSpPr>
            <p:cNvPr id="78" name="직각 삼각형 77"/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79512" y="2976531"/>
              <a:ext cx="6667165" cy="21086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81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22" y="2613652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6" name="직사각형 115"/>
          <p:cNvSpPr/>
          <p:nvPr/>
        </p:nvSpPr>
        <p:spPr bwMode="auto">
          <a:xfrm>
            <a:off x="674955" y="3249762"/>
            <a:ext cx="1520781" cy="35925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ko-KR" altLang="en-US" sz="16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나누어지는 수</a:t>
            </a:r>
          </a:p>
        </p:txBody>
      </p:sp>
      <p:sp>
        <p:nvSpPr>
          <p:cNvPr id="118" name="직사각형 117"/>
          <p:cNvSpPr/>
          <p:nvPr/>
        </p:nvSpPr>
        <p:spPr bwMode="auto">
          <a:xfrm>
            <a:off x="3311860" y="3923297"/>
            <a:ext cx="353812" cy="44180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ko-KR" altLang="en-US" sz="16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몫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431540" y="4392397"/>
            <a:ext cx="6332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전체 색종이의 수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나누어지는 수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),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ko-KR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색종이를 나누어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lang="ko-KR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갖는 </a:t>
            </a:r>
            <a:r>
              <a:rPr lang="ko-KR" altLang="ko-KR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사람의 </a:t>
            </a:r>
            <a:r>
              <a:rPr lang="ko-KR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수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나누는 수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),  7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은 </a:t>
            </a:r>
            <a:r>
              <a:rPr lang="ko-KR" altLang="ko-KR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한 명이 </a:t>
            </a:r>
            <a:r>
              <a:rPr lang="ko-KR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갖는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lang="ko-KR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색종이의 수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몫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입니다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75" y="4506409"/>
            <a:ext cx="139857" cy="128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1" name="TextBox 130"/>
          <p:cNvSpPr txBox="1"/>
          <p:nvPr/>
        </p:nvSpPr>
        <p:spPr>
          <a:xfrm>
            <a:off x="7018371" y="1092168"/>
            <a:ext cx="2125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화살표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3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5" name="직사각형 114"/>
          <p:cNvSpPr/>
          <p:nvPr/>
        </p:nvSpPr>
        <p:spPr bwMode="auto">
          <a:xfrm>
            <a:off x="990101" y="3911140"/>
            <a:ext cx="2141740" cy="44180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14  ÷  2  =  7</a:t>
            </a:r>
            <a:endParaRPr kumimoji="1" lang="ko-KR" altLang="en-US" sz="2000" i="0" u="none" strike="noStrike" cap="none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7" name="직사각형 116"/>
          <p:cNvSpPr/>
          <p:nvPr/>
        </p:nvSpPr>
        <p:spPr bwMode="auto">
          <a:xfrm>
            <a:off x="2375756" y="3321770"/>
            <a:ext cx="1133852" cy="35925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ko-KR" altLang="en-US" sz="16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나누는 수</a:t>
            </a:r>
          </a:p>
        </p:txBody>
      </p:sp>
      <p:pic>
        <p:nvPicPr>
          <p:cNvPr id="146" name="Picture 3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164" y="4012613"/>
            <a:ext cx="270692" cy="263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7" name="Picture 3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2190903" y="3638129"/>
            <a:ext cx="340492" cy="33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8" name="Picture 3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247904" y="3633296"/>
            <a:ext cx="340492" cy="33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0" name="TextBox 43"/>
          <p:cNvSpPr txBox="1"/>
          <p:nvPr/>
        </p:nvSpPr>
        <p:spPr>
          <a:xfrm>
            <a:off x="644499" y="1563760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색종이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장을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명이 똑같이 나누어 가지려고 합니다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한 명이 몇 장씩 가지게 되는지 구해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1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0361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19" y="3344231"/>
            <a:ext cx="139857" cy="128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5" name="타원 104"/>
          <p:cNvSpPr/>
          <p:nvPr/>
        </p:nvSpPr>
        <p:spPr>
          <a:xfrm>
            <a:off x="995564" y="363119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4924381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43"/>
          <p:cNvSpPr txBox="1"/>
          <p:nvPr/>
        </p:nvSpPr>
        <p:spPr>
          <a:xfrm>
            <a:off x="644499" y="1604119"/>
            <a:ext cx="6110881" cy="9694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달걀 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개를 바구니 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개에 똑같이 나누어 담으려고 합니다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한 바구니에 몇 개씩 담아야 하는지 달걀 위에 </a:t>
            </a:r>
            <a:endParaRPr lang="en-US" altLang="ko-KR" sz="19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900" dirty="0" err="1" smtClean="0">
                <a:latin typeface="맑은 고딕" pitchFamily="50" charset="-127"/>
                <a:ea typeface="맑은 고딕" pitchFamily="50" charset="-127"/>
              </a:rPr>
              <a:t>를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그려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298" y="5253061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순서도: 대체 처리 48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순서도: 대체 처리 49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1" name="순서도: 대체 처리 60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76" name="순서도: 대체 처리 75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7" name="TextBox 76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8" name="순서도: 대체 처리 77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0" name="순서도: 대체 처리 79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TextBox 87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89" name="순서도: 대체 처리 88"/>
          <p:cNvSpPr/>
          <p:nvPr/>
        </p:nvSpPr>
        <p:spPr>
          <a:xfrm>
            <a:off x="30093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0" name="TextBox 89"/>
          <p:cNvSpPr txBox="1">
            <a:spLocks noChangeArrowheads="1"/>
          </p:cNvSpPr>
          <p:nvPr/>
        </p:nvSpPr>
        <p:spPr bwMode="auto">
          <a:xfrm>
            <a:off x="29704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91" name="순서도: 대체 처리 90"/>
          <p:cNvSpPr/>
          <p:nvPr/>
        </p:nvSpPr>
        <p:spPr>
          <a:xfrm>
            <a:off x="354942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/>
          <p:cNvSpPr txBox="1">
            <a:spLocks noChangeArrowheads="1"/>
          </p:cNvSpPr>
          <p:nvPr/>
        </p:nvSpPr>
        <p:spPr bwMode="auto">
          <a:xfrm>
            <a:off x="35105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pic>
        <p:nvPicPr>
          <p:cNvPr id="10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타원 38"/>
          <p:cNvSpPr/>
          <p:nvPr/>
        </p:nvSpPr>
        <p:spPr>
          <a:xfrm>
            <a:off x="5495345" y="507362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277313" y="509309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018371" y="975242"/>
            <a:ext cx="21256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다운로드 버튼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(1~2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단원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_2, 3</a:t>
            </a:r>
            <a:r>
              <a:rPr lang="ko-KR" altLang="en-US" sz="10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형성평가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endParaRPr lang="en-US" altLang="ko-KR" sz="1000" b="1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endParaRPr lang="en-US" altLang="ko-KR" sz="10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라인 박스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손가락 약물 클릭 시 해당 정답 원이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나타나지 않음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4" name="_x43351272" descr="EMB00000df83ad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242" y="3316684"/>
            <a:ext cx="4098366" cy="58036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59" name="타원 58"/>
          <p:cNvSpPr/>
          <p:nvPr/>
        </p:nvSpPr>
        <p:spPr>
          <a:xfrm>
            <a:off x="1351973" y="317063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1583668" y="3320988"/>
            <a:ext cx="1898393" cy="54424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/>
          <p:nvPr/>
        </p:nvSpPr>
        <p:spPr>
          <a:xfrm>
            <a:off x="3671900" y="3320988"/>
            <a:ext cx="1898393" cy="54424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3" name="그룹 92"/>
          <p:cNvGrpSpPr/>
          <p:nvPr/>
        </p:nvGrpSpPr>
        <p:grpSpPr>
          <a:xfrm>
            <a:off x="2483768" y="4041068"/>
            <a:ext cx="723488" cy="553236"/>
            <a:chOff x="2432883" y="2009118"/>
            <a:chExt cx="723488" cy="553236"/>
          </a:xfrm>
        </p:grpSpPr>
        <p:sp>
          <p:nvSpPr>
            <p:cNvPr id="94" name="직사각형 93"/>
            <p:cNvSpPr/>
            <p:nvPr/>
          </p:nvSpPr>
          <p:spPr bwMode="auto">
            <a:xfrm>
              <a:off x="2432883" y="2197224"/>
              <a:ext cx="496277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96371" y="2009118"/>
              <a:ext cx="360000" cy="355000"/>
            </a:xfrm>
            <a:prstGeom prst="rect">
              <a:avLst/>
            </a:prstGeom>
          </p:spPr>
        </p:pic>
      </p:grpSp>
      <p:grpSp>
        <p:nvGrpSpPr>
          <p:cNvPr id="96" name="그룹 95"/>
          <p:cNvGrpSpPr/>
          <p:nvPr/>
        </p:nvGrpSpPr>
        <p:grpSpPr>
          <a:xfrm>
            <a:off x="3414565" y="4053286"/>
            <a:ext cx="620783" cy="553236"/>
            <a:chOff x="2475948" y="2009118"/>
            <a:chExt cx="620783" cy="553236"/>
          </a:xfrm>
        </p:grpSpPr>
        <p:sp>
          <p:nvSpPr>
            <p:cNvPr id="97" name="직사각형 96"/>
            <p:cNvSpPr/>
            <p:nvPr/>
          </p:nvSpPr>
          <p:spPr bwMode="auto">
            <a:xfrm>
              <a:off x="2475948" y="2197224"/>
              <a:ext cx="4101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6731" y="2009118"/>
              <a:ext cx="360000" cy="355000"/>
            </a:xfrm>
            <a:prstGeom prst="rect">
              <a:avLst/>
            </a:prstGeom>
          </p:spPr>
        </p:pic>
      </p:grpSp>
      <p:grpSp>
        <p:nvGrpSpPr>
          <p:cNvPr id="99" name="그룹 98"/>
          <p:cNvGrpSpPr/>
          <p:nvPr/>
        </p:nvGrpSpPr>
        <p:grpSpPr>
          <a:xfrm>
            <a:off x="4260072" y="4063892"/>
            <a:ext cx="603368" cy="530412"/>
            <a:chOff x="2475948" y="2058010"/>
            <a:chExt cx="603368" cy="530412"/>
          </a:xfrm>
        </p:grpSpPr>
        <p:sp>
          <p:nvSpPr>
            <p:cNvPr id="101" name="직사각형 100"/>
            <p:cNvSpPr/>
            <p:nvPr/>
          </p:nvSpPr>
          <p:spPr bwMode="auto">
            <a:xfrm>
              <a:off x="2475948" y="2235470"/>
              <a:ext cx="410146" cy="352952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5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19316" y="2058010"/>
              <a:ext cx="360000" cy="355000"/>
            </a:xfrm>
            <a:prstGeom prst="rect">
              <a:avLst/>
            </a:prstGeom>
          </p:spPr>
        </p:pic>
      </p:grpSp>
      <p:sp>
        <p:nvSpPr>
          <p:cNvPr id="60" name="직사각형 59"/>
          <p:cNvSpPr/>
          <p:nvPr/>
        </p:nvSpPr>
        <p:spPr>
          <a:xfrm>
            <a:off x="2983322" y="4164319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÷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3851078" y="4157282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860" y="1932510"/>
            <a:ext cx="340144" cy="31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301" y="3046517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208" y="3052012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타원 57"/>
          <p:cNvSpPr/>
          <p:nvPr/>
        </p:nvSpPr>
        <p:spPr>
          <a:xfrm>
            <a:off x="1851057" y="294365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899414" y="2636912"/>
            <a:ext cx="518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나타내 보시오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2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04" y="2735494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" name="타원 69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4309539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순서도: 대체 처리 72"/>
          <p:cNvSpPr/>
          <p:nvPr/>
        </p:nvSpPr>
        <p:spPr>
          <a:xfrm>
            <a:off x="62378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61989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82" name="순서도: 대체 처리 81"/>
          <p:cNvSpPr/>
          <p:nvPr/>
        </p:nvSpPr>
        <p:spPr>
          <a:xfrm>
            <a:off x="570015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>
            <a:spLocks noChangeArrowheads="1"/>
          </p:cNvSpPr>
          <p:nvPr/>
        </p:nvSpPr>
        <p:spPr bwMode="auto">
          <a:xfrm>
            <a:off x="566128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84" name="순서도: 대체 처리 83"/>
          <p:cNvSpPr/>
          <p:nvPr/>
        </p:nvSpPr>
        <p:spPr>
          <a:xfrm>
            <a:off x="516825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51293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86" name="순서도: 대체 처리 85"/>
          <p:cNvSpPr/>
          <p:nvPr/>
        </p:nvSpPr>
        <p:spPr>
          <a:xfrm>
            <a:off x="463054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459167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88" name="순서도: 대체 처리 87"/>
          <p:cNvSpPr/>
          <p:nvPr/>
        </p:nvSpPr>
        <p:spPr>
          <a:xfrm>
            <a:off x="4096298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>
            <a:spLocks noChangeArrowheads="1"/>
          </p:cNvSpPr>
          <p:nvPr/>
        </p:nvSpPr>
        <p:spPr bwMode="auto">
          <a:xfrm>
            <a:off x="405743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90" name="순서도: 대체 처리 89"/>
          <p:cNvSpPr/>
          <p:nvPr/>
        </p:nvSpPr>
        <p:spPr>
          <a:xfrm>
            <a:off x="356440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>
            <a:spLocks noChangeArrowheads="1"/>
          </p:cNvSpPr>
          <p:nvPr/>
        </p:nvSpPr>
        <p:spPr bwMode="auto">
          <a:xfrm>
            <a:off x="352553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순서도: 대체 처리 91"/>
          <p:cNvSpPr/>
          <p:nvPr/>
        </p:nvSpPr>
        <p:spPr>
          <a:xfrm>
            <a:off x="302669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298782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FC15E273-4749-4AA6-AE2A-E26ACFF02A01}"/>
              </a:ext>
            </a:extLst>
          </p:cNvPr>
          <p:cNvSpPr txBox="1"/>
          <p:nvPr/>
        </p:nvSpPr>
        <p:spPr>
          <a:xfrm>
            <a:off x="657304" y="1613520"/>
            <a:ext cx="59669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풍선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21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개를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7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명에게 똑같이 나누어 주려면 한 명에게 몇 개씩 나누어 주어야 하는지 구하시오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타원 33"/>
          <p:cNvSpPr/>
          <p:nvPr/>
        </p:nvSpPr>
        <p:spPr>
          <a:xfrm>
            <a:off x="4746657" y="513502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827887" y="501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6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7018371" y="1092168"/>
            <a:ext cx="212562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(3~7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https://cdata2.tsherpa.co.kr/tsherpa/MultiMedia/Flash/2020/curri/index.html?flashxmlnum=jmp1130&amp;classa=A8-C1-31-MM-MM-04-04-02-0-0-0-0&amp;classno=MM_31_04/suh_0301_03_0002/suh_0301_03_0002_401_1.html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확인 클릭 시 풀이 표출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칸 클릭 시 이미지에 빨간색 표시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빨간색 표시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2911" y="2391729"/>
            <a:ext cx="3015792" cy="1901367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 bwMode="auto">
          <a:xfrm>
            <a:off x="3131840" y="4540034"/>
            <a:ext cx="525598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3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4846" y="4367599"/>
            <a:ext cx="360000" cy="3550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599892" y="4545124"/>
            <a:ext cx="42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2042911" y="2391729"/>
            <a:ext cx="2837441" cy="64122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2058595" y="3039802"/>
            <a:ext cx="2837441" cy="5993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ㅍ</a:t>
            </a:r>
            <a:endParaRPr lang="ko-KR" altLang="en-US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2051720" y="3645024"/>
            <a:ext cx="2837441" cy="5993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ㅍ</a:t>
            </a:r>
            <a:endParaRPr lang="ko-KR" altLang="en-US" dirty="0"/>
          </a:p>
        </p:txBody>
      </p:sp>
      <p:sp>
        <p:nvSpPr>
          <p:cNvPr id="39" name="타원 38"/>
          <p:cNvSpPr/>
          <p:nvPr/>
        </p:nvSpPr>
        <p:spPr>
          <a:xfrm>
            <a:off x="1830203" y="23255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  <p:sp>
        <p:nvSpPr>
          <p:cNvPr id="41" name="타원 40"/>
          <p:cNvSpPr/>
          <p:nvPr/>
        </p:nvSpPr>
        <p:spPr>
          <a:xfrm>
            <a:off x="7904163" y="57416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83573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순서도: 대체 처리 72"/>
          <p:cNvSpPr/>
          <p:nvPr/>
        </p:nvSpPr>
        <p:spPr>
          <a:xfrm>
            <a:off x="62378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61989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82" name="순서도: 대체 처리 81"/>
          <p:cNvSpPr/>
          <p:nvPr/>
        </p:nvSpPr>
        <p:spPr>
          <a:xfrm>
            <a:off x="570015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>
            <a:spLocks noChangeArrowheads="1"/>
          </p:cNvSpPr>
          <p:nvPr/>
        </p:nvSpPr>
        <p:spPr bwMode="auto">
          <a:xfrm>
            <a:off x="566128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84" name="순서도: 대체 처리 83"/>
          <p:cNvSpPr/>
          <p:nvPr/>
        </p:nvSpPr>
        <p:spPr>
          <a:xfrm>
            <a:off x="516825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51293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86" name="순서도: 대체 처리 85"/>
          <p:cNvSpPr/>
          <p:nvPr/>
        </p:nvSpPr>
        <p:spPr>
          <a:xfrm>
            <a:off x="463054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459167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88" name="순서도: 대체 처리 87"/>
          <p:cNvSpPr/>
          <p:nvPr/>
        </p:nvSpPr>
        <p:spPr>
          <a:xfrm>
            <a:off x="4096298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>
            <a:spLocks noChangeArrowheads="1"/>
          </p:cNvSpPr>
          <p:nvPr/>
        </p:nvSpPr>
        <p:spPr bwMode="auto">
          <a:xfrm>
            <a:off x="405743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90" name="순서도: 대체 처리 89"/>
          <p:cNvSpPr/>
          <p:nvPr/>
        </p:nvSpPr>
        <p:spPr>
          <a:xfrm>
            <a:off x="356440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>
            <a:spLocks noChangeArrowheads="1"/>
          </p:cNvSpPr>
          <p:nvPr/>
        </p:nvSpPr>
        <p:spPr bwMode="auto">
          <a:xfrm>
            <a:off x="352553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순서도: 대체 처리 91"/>
          <p:cNvSpPr/>
          <p:nvPr/>
        </p:nvSpPr>
        <p:spPr>
          <a:xfrm>
            <a:off x="302669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298782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FC15E273-4749-4AA6-AE2A-E26ACFF02A01}"/>
              </a:ext>
            </a:extLst>
          </p:cNvPr>
          <p:cNvSpPr txBox="1"/>
          <p:nvPr/>
        </p:nvSpPr>
        <p:spPr>
          <a:xfrm>
            <a:off x="657304" y="1613520"/>
            <a:ext cx="59669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풍선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21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개를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7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명에게 똑같이 나누어 주려면 한 명에게 몇 개씩 나누어 주어야 하는지 구하시오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6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직사각형 51"/>
          <p:cNvSpPr/>
          <p:nvPr/>
        </p:nvSpPr>
        <p:spPr bwMode="auto">
          <a:xfrm>
            <a:off x="3038558" y="4540034"/>
            <a:ext cx="829328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3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0612" y="4367599"/>
            <a:ext cx="360000" cy="355000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179512" y="3931146"/>
            <a:ext cx="6667165" cy="1342144"/>
            <a:chOff x="179512" y="3931146"/>
            <a:chExt cx="6667165" cy="1342144"/>
          </a:xfrm>
        </p:grpSpPr>
        <p:sp>
          <p:nvSpPr>
            <p:cNvPr id="37" name="직각 삼각형 36"/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79512" y="4293095"/>
              <a:ext cx="6667165" cy="7920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2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21÷7=3(</a:t>
              </a:r>
              <a:r>
                <a:rPr lang="ko-KR" altLang="en-US" sz="2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</a:t>
              </a:r>
              <a:r>
                <a:rPr lang="en-US" altLang="ko-KR" sz="2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2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입니다</a:t>
              </a:r>
              <a:r>
                <a:rPr lang="en-US" altLang="ko-KR" sz="2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39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22" y="3931146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0" name="TextBox 39"/>
          <p:cNvSpPr txBox="1"/>
          <p:nvPr/>
        </p:nvSpPr>
        <p:spPr>
          <a:xfrm>
            <a:off x="7018371" y="1092168"/>
            <a:ext cx="21256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2911" y="2391729"/>
            <a:ext cx="3015792" cy="1901367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2042911" y="2391729"/>
            <a:ext cx="2837441" cy="64122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2058595" y="3039802"/>
            <a:ext cx="2837441" cy="5993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ㅍ</a:t>
            </a:r>
            <a:endParaRPr lang="ko-KR" altLang="en-US" dirty="0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2051720" y="3645024"/>
            <a:ext cx="2837441" cy="5993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ㅍ</a:t>
            </a:r>
            <a:endParaRPr lang="ko-KR" altLang="en-US" dirty="0"/>
          </a:p>
        </p:txBody>
      </p:sp>
      <p:sp>
        <p:nvSpPr>
          <p:cNvPr id="44" name="타원 43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  <p:sp>
        <p:nvSpPr>
          <p:cNvPr id="45" name="타원 44"/>
          <p:cNvSpPr/>
          <p:nvPr/>
        </p:nvSpPr>
        <p:spPr>
          <a:xfrm>
            <a:off x="7904163" y="57416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86930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43"/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사과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36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개를 상자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개에 똑같이 나누어 담으려고 합니다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한 상자에 사과를 몇 개씩 담아야 하는지 구하시오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순서도: 대체 처리 36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39" name="순서도: 대체 처리 38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41" name="순서도: 대체 처리 40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43" name="순서도: 대체 처리 42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45" name="순서도: 대체 처리 44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7" name="순서도: 대체 처리 46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순서도: 대체 처리 60"/>
          <p:cNvSpPr/>
          <p:nvPr/>
        </p:nvSpPr>
        <p:spPr>
          <a:xfrm>
            <a:off x="300255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29636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4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" name="타원 84"/>
          <p:cNvSpPr/>
          <p:nvPr/>
        </p:nvSpPr>
        <p:spPr>
          <a:xfrm>
            <a:off x="4746657" y="513502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5827887" y="50696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018371" y="1092168"/>
            <a:ext cx="212562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활용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(3~7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5"/>
              </a:rPr>
              <a:t>https://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5"/>
              </a:rPr>
              <a:t>cdata2.tsherpa.co.kr/tsherpa/MultiMedia/Flash/2020/curri/index.html?flashxmlnum=jmp1130&amp;classa=A8-C1-31-MM-MM-04-02-04-0-0-0-0&amp;classno=MM_31_04/suh_0301_01_0004/suh_0301_01_0004_401_1.html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클릭 시 풀이 표출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5" name="Picture 4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833" y="2305781"/>
            <a:ext cx="838383" cy="283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" name="Picture 4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53" y="2299875"/>
            <a:ext cx="684876" cy="289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4" name="직선 연결선 73"/>
          <p:cNvCxnSpPr/>
          <p:nvPr/>
        </p:nvCxnSpPr>
        <p:spPr bwMode="auto">
          <a:xfrm>
            <a:off x="667914" y="2233704"/>
            <a:ext cx="4731684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직선 연결선 74"/>
          <p:cNvCxnSpPr/>
          <p:nvPr/>
        </p:nvCxnSpPr>
        <p:spPr bwMode="auto">
          <a:xfrm>
            <a:off x="6408204" y="1973260"/>
            <a:ext cx="216024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직선 연결선 75"/>
          <p:cNvCxnSpPr/>
          <p:nvPr/>
        </p:nvCxnSpPr>
        <p:spPr bwMode="auto">
          <a:xfrm>
            <a:off x="646326" y="1945672"/>
            <a:ext cx="5655852" cy="0"/>
          </a:xfrm>
          <a:prstGeom prst="line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79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586" y="3241752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040" y="3241752"/>
            <a:ext cx="457013" cy="3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46"/>
          <p:cNvSpPr txBox="1"/>
          <p:nvPr/>
        </p:nvSpPr>
        <p:spPr>
          <a:xfrm>
            <a:off x="1981473" y="3274966"/>
            <a:ext cx="148181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36÷6=6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2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743" y="3180274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7" name="TextBox 51"/>
          <p:cNvSpPr txBox="1"/>
          <p:nvPr/>
        </p:nvSpPr>
        <p:spPr>
          <a:xfrm>
            <a:off x="4605831" y="3241316"/>
            <a:ext cx="50882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8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923" y="3116775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" name="TextBox 53"/>
          <p:cNvSpPr txBox="1"/>
          <p:nvPr/>
        </p:nvSpPr>
        <p:spPr>
          <a:xfrm>
            <a:off x="4896036" y="3245637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50" name="타원 49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5915940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43"/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사과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36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개를 상자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개에 똑같이 나누어 담으려고 합니다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한 상자에 사과를 몇 개씩 담아야 하는지 구하시오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순서도: 대체 처리 36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39" name="순서도: 대체 처리 38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41" name="순서도: 대체 처리 40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43" name="순서도: 대체 처리 42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45" name="순서도: 대체 처리 44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7" name="순서도: 대체 처리 46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순서도: 대체 처리 60"/>
          <p:cNvSpPr/>
          <p:nvPr/>
        </p:nvSpPr>
        <p:spPr>
          <a:xfrm>
            <a:off x="300255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29636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4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5" name="Picture 4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833" y="2305781"/>
            <a:ext cx="838383" cy="283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" name="Picture 4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53" y="2299875"/>
            <a:ext cx="684876" cy="289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4" name="직선 연결선 73"/>
          <p:cNvCxnSpPr/>
          <p:nvPr/>
        </p:nvCxnSpPr>
        <p:spPr bwMode="auto">
          <a:xfrm>
            <a:off x="667914" y="2233704"/>
            <a:ext cx="4731684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직선 연결선 74"/>
          <p:cNvCxnSpPr/>
          <p:nvPr/>
        </p:nvCxnSpPr>
        <p:spPr bwMode="auto">
          <a:xfrm>
            <a:off x="6408204" y="1973260"/>
            <a:ext cx="216024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직선 연결선 75"/>
          <p:cNvCxnSpPr/>
          <p:nvPr/>
        </p:nvCxnSpPr>
        <p:spPr bwMode="auto">
          <a:xfrm>
            <a:off x="646326" y="1945672"/>
            <a:ext cx="5655852" cy="0"/>
          </a:xfrm>
          <a:prstGeom prst="line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1" name="TextBox 68"/>
          <p:cNvSpPr txBox="1"/>
          <p:nvPr/>
        </p:nvSpPr>
        <p:spPr>
          <a:xfrm>
            <a:off x="7056276" y="1016373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94" name="직사각형 93"/>
          <p:cNvSpPr/>
          <p:nvPr/>
        </p:nvSpPr>
        <p:spPr>
          <a:xfrm>
            <a:off x="2025698" y="4142727"/>
            <a:ext cx="2911582" cy="37613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50" name="그룹 49"/>
          <p:cNvGrpSpPr/>
          <p:nvPr/>
        </p:nvGrpSpPr>
        <p:grpSpPr>
          <a:xfrm>
            <a:off x="482565" y="3715122"/>
            <a:ext cx="6061059" cy="1558168"/>
            <a:chOff x="482565" y="3715122"/>
            <a:chExt cx="6061059" cy="1558168"/>
          </a:xfrm>
        </p:grpSpPr>
        <p:sp>
          <p:nvSpPr>
            <p:cNvPr id="51" name="직각 삼각형 50"/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82565" y="4081835"/>
              <a:ext cx="6061059" cy="10033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000" algn="just"/>
              <a:r>
                <a:rPr lang="ko-KR" altLang="en-US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사과가 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36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개 있고 이를 상자 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개에 똑같이 나누려면 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36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이 나누어지는 수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, 6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을 나누는 수로 나눗셈 식을 쓸 수 있습니다</a:t>
              </a:r>
              <a:r>
                <a:rPr lang="en-US" altLang="ko-KR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 marL="180000" algn="just"/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36÷6=6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이므로 한 상자에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개씩 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담아야 합니다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56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81" y="3715122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7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13" y="4792010"/>
            <a:ext cx="139857" cy="128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13" y="4256416"/>
            <a:ext cx="139857" cy="128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586" y="3241752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040" y="3241752"/>
            <a:ext cx="457013" cy="3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TextBox 46"/>
          <p:cNvSpPr txBox="1"/>
          <p:nvPr/>
        </p:nvSpPr>
        <p:spPr>
          <a:xfrm>
            <a:off x="1981473" y="3274966"/>
            <a:ext cx="148181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36÷6=6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51"/>
          <p:cNvSpPr txBox="1"/>
          <p:nvPr/>
        </p:nvSpPr>
        <p:spPr>
          <a:xfrm>
            <a:off x="4605831" y="3241316"/>
            <a:ext cx="50882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53"/>
          <p:cNvSpPr txBox="1"/>
          <p:nvPr/>
        </p:nvSpPr>
        <p:spPr>
          <a:xfrm>
            <a:off x="4918919" y="3245637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70" name="타원 69"/>
          <p:cNvSpPr/>
          <p:nvPr/>
        </p:nvSpPr>
        <p:spPr>
          <a:xfrm>
            <a:off x="7751763" y="557467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42351245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순서도: 대체 처리 60"/>
          <p:cNvSpPr/>
          <p:nvPr/>
        </p:nvSpPr>
        <p:spPr>
          <a:xfrm>
            <a:off x="62378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61989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570015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66128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1682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51293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463054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459167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409629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405743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56440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52553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302669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98782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32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7018371" y="1092168"/>
            <a:ext cx="212562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(3~7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2"/>
              </a:rPr>
              <a:t>https://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2"/>
              </a:rPr>
              <a:t>cdata2.tsherpa.co.kr/tsherpa/MultiMedia/Flash/2020/curri/index.html?flashxmlnum=jmp1130&amp;classa=A8-C1-31-MM-MM-04-02-04-0-0-0-0&amp;classno=MM_31_04/suh_0301_01_0004/suh_0301_01_0004_401_1.html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- 1, 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 번호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약물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클릭 시 풀이 표출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칸 클릭 시 이미지에 빨간색 표시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안 보임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이너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FC15E273-4749-4AA6-AE2A-E26ACFF02A01}"/>
              </a:ext>
            </a:extLst>
          </p:cNvPr>
          <p:cNvSpPr txBox="1"/>
          <p:nvPr/>
        </p:nvSpPr>
        <p:spPr>
          <a:xfrm>
            <a:off x="657304" y="1613520"/>
            <a:ext cx="59669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사탕을 접시에 똑같이 나누어 담으려고 합니다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접시의 수에 따라 담을 수 있는 사탕의 수를 구하시오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542" y="2318703"/>
            <a:ext cx="4141326" cy="1506341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FC15E273-4749-4AA6-AE2A-E26ACFF02A01}"/>
              </a:ext>
            </a:extLst>
          </p:cNvPr>
          <p:cNvSpPr txBox="1"/>
          <p:nvPr/>
        </p:nvSpPr>
        <p:spPr>
          <a:xfrm>
            <a:off x="1259632" y="3957793"/>
            <a:ext cx="230050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접시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개에 담을 때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9" name="TextBox 51"/>
          <p:cNvSpPr txBox="1"/>
          <p:nvPr/>
        </p:nvSpPr>
        <p:spPr>
          <a:xfrm>
            <a:off x="3491880" y="3949585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229" y="3789040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" name="TextBox 53"/>
          <p:cNvSpPr txBox="1"/>
          <p:nvPr/>
        </p:nvSpPr>
        <p:spPr>
          <a:xfrm>
            <a:off x="3874803" y="3963142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pic>
        <p:nvPicPr>
          <p:cNvPr id="9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3" name="Picture 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232" y="5232209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4" name="타원 93"/>
          <p:cNvSpPr/>
          <p:nvPr/>
        </p:nvSpPr>
        <p:spPr>
          <a:xfrm>
            <a:off x="4359962" y="506864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5466660" y="506864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9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42" y="4060541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655" y="5276345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271" y="5349811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1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802" y="5343535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1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159" y="5276345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타원 45"/>
          <p:cNvSpPr/>
          <p:nvPr/>
        </p:nvSpPr>
        <p:spPr>
          <a:xfrm>
            <a:off x="1306955" y="2499786"/>
            <a:ext cx="263173" cy="257757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691680" y="2511368"/>
            <a:ext cx="1180401" cy="542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2898284" y="2525987"/>
            <a:ext cx="1180401" cy="542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4120915" y="2519664"/>
            <a:ext cx="1180401" cy="542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1691680" y="3068960"/>
            <a:ext cx="1180401" cy="542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2898284" y="3083579"/>
            <a:ext cx="1180401" cy="542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4120915" y="3077256"/>
            <a:ext cx="1180401" cy="542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2787051" y="5018588"/>
            <a:ext cx="263173" cy="257757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7751763" y="557467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050325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FC15E273-4749-4AA6-AE2A-E26ACFF02A01}"/>
              </a:ext>
            </a:extLst>
          </p:cNvPr>
          <p:cNvSpPr txBox="1"/>
          <p:nvPr/>
        </p:nvSpPr>
        <p:spPr>
          <a:xfrm>
            <a:off x="1259632" y="3957793"/>
            <a:ext cx="230050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접시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개에 담을 때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FC15E273-4749-4AA6-AE2A-E26ACFF02A01}"/>
              </a:ext>
            </a:extLst>
          </p:cNvPr>
          <p:cNvSpPr txBox="1"/>
          <p:nvPr/>
        </p:nvSpPr>
        <p:spPr>
          <a:xfrm>
            <a:off x="1259632" y="4614749"/>
            <a:ext cx="230050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접시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개에 담을 때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491880" y="3949585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229" y="3789040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TextBox 53"/>
          <p:cNvSpPr txBox="1"/>
          <p:nvPr/>
        </p:nvSpPr>
        <p:spPr>
          <a:xfrm>
            <a:off x="3923928" y="3953906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57" name="TextBox 51"/>
          <p:cNvSpPr txBox="1"/>
          <p:nvPr/>
        </p:nvSpPr>
        <p:spPr>
          <a:xfrm>
            <a:off x="3491880" y="4633661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229" y="4473116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" name="TextBox 53"/>
          <p:cNvSpPr txBox="1"/>
          <p:nvPr/>
        </p:nvSpPr>
        <p:spPr>
          <a:xfrm>
            <a:off x="3923928" y="4637982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pic>
        <p:nvPicPr>
          <p:cNvPr id="76" name="Picture 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83" y="3957793"/>
            <a:ext cx="359949" cy="359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" name="Picture 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84" y="4620590"/>
            <a:ext cx="359949" cy="373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순서도: 대체 처리 60"/>
          <p:cNvSpPr/>
          <p:nvPr/>
        </p:nvSpPr>
        <p:spPr>
          <a:xfrm>
            <a:off x="62378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61989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570015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66128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1682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51293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463054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459167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409629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405743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56440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52553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302669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98782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32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FC15E273-4749-4AA6-AE2A-E26ACFF02A01}"/>
              </a:ext>
            </a:extLst>
          </p:cNvPr>
          <p:cNvSpPr txBox="1"/>
          <p:nvPr/>
        </p:nvSpPr>
        <p:spPr>
          <a:xfrm>
            <a:off x="657304" y="1613520"/>
            <a:ext cx="59669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사탕을 접시에 똑같이 나누어 담으려고 합니다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접시의 수에 따라 담을 수 있는 사탕의 수를 구하시오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3" name="Picture 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232" y="5232209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68"/>
          <p:cNvSpPr txBox="1"/>
          <p:nvPr/>
        </p:nvSpPr>
        <p:spPr>
          <a:xfrm>
            <a:off x="7056276" y="1016373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482565" y="3715122"/>
            <a:ext cx="6061059" cy="1558168"/>
            <a:chOff x="482565" y="3715122"/>
            <a:chExt cx="6061059" cy="1558168"/>
          </a:xfrm>
        </p:grpSpPr>
        <p:sp>
          <p:nvSpPr>
            <p:cNvPr id="43" name="직각 삼각형 42"/>
            <p:cNvSpPr/>
            <p:nvPr/>
          </p:nvSpPr>
          <p:spPr>
            <a:xfrm flipH="1" flipV="1">
              <a:off x="495270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482565" y="4081835"/>
              <a:ext cx="6061059" cy="10033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r>
                <a:rPr lang="ko-KR" altLang="en-US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  </a:t>
              </a:r>
              <a:endParaRPr lang="en-US" altLang="ko-KR" sz="1600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r>
                <a:rPr lang="en-US" altLang="ko-KR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18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÷3=6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이므로 한 접시에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개씩 담을 수 있습니다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algn="just"/>
              <a:endParaRPr lang="en-US" altLang="ko-KR" sz="16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endParaRPr lang="en-US" altLang="ko-KR" sz="16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81" y="3715122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90" name="그림 8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8542" y="2318703"/>
            <a:ext cx="4141326" cy="1506341"/>
          </a:xfrm>
          <a:prstGeom prst="rect">
            <a:avLst/>
          </a:prstGeom>
        </p:spPr>
      </p:pic>
      <p:sp>
        <p:nvSpPr>
          <p:cNvPr id="66" name="모서리가 둥근 직사각형 65"/>
          <p:cNvSpPr/>
          <p:nvPr/>
        </p:nvSpPr>
        <p:spPr>
          <a:xfrm>
            <a:off x="1691680" y="2511368"/>
            <a:ext cx="1180401" cy="542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2898284" y="2525987"/>
            <a:ext cx="1180401" cy="542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4120915" y="2519664"/>
            <a:ext cx="1180401" cy="542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모서리가 둥근 직사각형 74"/>
          <p:cNvSpPr/>
          <p:nvPr/>
        </p:nvSpPr>
        <p:spPr>
          <a:xfrm>
            <a:off x="1691680" y="3068960"/>
            <a:ext cx="1180401" cy="542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2898284" y="3083579"/>
            <a:ext cx="1180401" cy="542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모서리가 둥근 직사각형 78"/>
          <p:cNvSpPr/>
          <p:nvPr/>
        </p:nvSpPr>
        <p:spPr>
          <a:xfrm>
            <a:off x="4120915" y="3077256"/>
            <a:ext cx="1180401" cy="542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7751763" y="557467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7333821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순서도: 대체 처리 60"/>
          <p:cNvSpPr/>
          <p:nvPr/>
        </p:nvSpPr>
        <p:spPr>
          <a:xfrm>
            <a:off x="62378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61989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570015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66128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1682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51293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463054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459167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409629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405743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56440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52553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302669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98782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32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7018371" y="1092168"/>
            <a:ext cx="212562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칸 클릭 시 이미지에 빨간색 표시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안 보임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이너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FC15E273-4749-4AA6-AE2A-E26ACFF02A01}"/>
              </a:ext>
            </a:extLst>
          </p:cNvPr>
          <p:cNvSpPr txBox="1"/>
          <p:nvPr/>
        </p:nvSpPr>
        <p:spPr>
          <a:xfrm>
            <a:off x="657304" y="1613520"/>
            <a:ext cx="59669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사탕을 접시에 똑같이 나누어 담으려고 합니다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접시의 수에 따라 담을 수 있는 사탕의 수를 구하시오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542" y="2318703"/>
            <a:ext cx="4141326" cy="1506341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FC15E273-4749-4AA6-AE2A-E26ACFF02A01}"/>
              </a:ext>
            </a:extLst>
          </p:cNvPr>
          <p:cNvSpPr txBox="1"/>
          <p:nvPr/>
        </p:nvSpPr>
        <p:spPr>
          <a:xfrm>
            <a:off x="1259632" y="3957793"/>
            <a:ext cx="230050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접시 </a:t>
            </a:r>
            <a:r>
              <a:rPr kumimoji="0" lang="en-US" altLang="ko-KR" sz="19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9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개에 담을 때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9" name="TextBox 51"/>
          <p:cNvSpPr txBox="1"/>
          <p:nvPr/>
        </p:nvSpPr>
        <p:spPr>
          <a:xfrm>
            <a:off x="3491880" y="3949585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229" y="3789040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" name="TextBox 53"/>
          <p:cNvSpPr txBox="1"/>
          <p:nvPr/>
        </p:nvSpPr>
        <p:spPr>
          <a:xfrm>
            <a:off x="3874803" y="3963142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pic>
        <p:nvPicPr>
          <p:cNvPr id="9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3" name="Picture 1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232" y="5232209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4" name="타원 93"/>
          <p:cNvSpPr/>
          <p:nvPr/>
        </p:nvSpPr>
        <p:spPr>
          <a:xfrm>
            <a:off x="4359962" y="506864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5466660" y="506864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9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42" y="4060541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655" y="5276345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271" y="5349811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1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802" y="5343535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1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159" y="5276345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타원 45"/>
          <p:cNvSpPr/>
          <p:nvPr/>
        </p:nvSpPr>
        <p:spPr>
          <a:xfrm>
            <a:off x="1306955" y="2499786"/>
            <a:ext cx="263173" cy="257757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691680" y="2511368"/>
            <a:ext cx="3636404" cy="542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1691680" y="3068960"/>
            <a:ext cx="3636404" cy="542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88" y="5250208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1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292" y="5250208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49802" y="5333199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1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90327" y="5336106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7751763" y="557467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498029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63844" y="692696"/>
            <a:ext cx="6912260" cy="51125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153" y="695549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확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버튼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이용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145337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2" name="타원 21"/>
          <p:cNvSpPr/>
          <p:nvPr/>
        </p:nvSpPr>
        <p:spPr>
          <a:xfrm>
            <a:off x="44476" y="8727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5" y="1556463"/>
            <a:ext cx="6904457" cy="3708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타원 30"/>
          <p:cNvSpPr/>
          <p:nvPr/>
        </p:nvSpPr>
        <p:spPr>
          <a:xfrm>
            <a:off x="4247964" y="1662932"/>
            <a:ext cx="1404156" cy="689200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43"/>
          <p:cNvSpPr txBox="1"/>
          <p:nvPr/>
        </p:nvSpPr>
        <p:spPr>
          <a:xfrm>
            <a:off x="4244780" y="1720144"/>
            <a:ext cx="147853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한 명이 몇 개씩 먹게 될까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34" name="타원 33"/>
          <p:cNvSpPr/>
          <p:nvPr/>
        </p:nvSpPr>
        <p:spPr>
          <a:xfrm>
            <a:off x="788160" y="1690142"/>
            <a:ext cx="1699029" cy="758120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43"/>
          <p:cNvSpPr txBox="1"/>
          <p:nvPr/>
        </p:nvSpPr>
        <p:spPr>
          <a:xfrm>
            <a:off x="766746" y="1772488"/>
            <a:ext cx="178903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과자 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개를 넷이서 똑같이 나누어 먹자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20" name="타원 19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95790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FC15E273-4749-4AA6-AE2A-E26ACFF02A01}"/>
              </a:ext>
            </a:extLst>
          </p:cNvPr>
          <p:cNvSpPr txBox="1"/>
          <p:nvPr/>
        </p:nvSpPr>
        <p:spPr>
          <a:xfrm>
            <a:off x="1259632" y="3957793"/>
            <a:ext cx="230050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접시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개에 담을 때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FC15E273-4749-4AA6-AE2A-E26ACFF02A01}"/>
              </a:ext>
            </a:extLst>
          </p:cNvPr>
          <p:cNvSpPr txBox="1"/>
          <p:nvPr/>
        </p:nvSpPr>
        <p:spPr>
          <a:xfrm>
            <a:off x="1259632" y="4614749"/>
            <a:ext cx="230050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접시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개에 담을 때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491880" y="3949585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229" y="3789040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TextBox 53"/>
          <p:cNvSpPr txBox="1"/>
          <p:nvPr/>
        </p:nvSpPr>
        <p:spPr>
          <a:xfrm>
            <a:off x="3923928" y="3953906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57" name="TextBox 51"/>
          <p:cNvSpPr txBox="1"/>
          <p:nvPr/>
        </p:nvSpPr>
        <p:spPr>
          <a:xfrm>
            <a:off x="3491880" y="4633661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229" y="4473116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" name="TextBox 53"/>
          <p:cNvSpPr txBox="1"/>
          <p:nvPr/>
        </p:nvSpPr>
        <p:spPr>
          <a:xfrm>
            <a:off x="3923928" y="4637982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pic>
        <p:nvPicPr>
          <p:cNvPr id="76" name="Picture 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83" y="3957793"/>
            <a:ext cx="359949" cy="359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" name="Picture 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84" y="4620590"/>
            <a:ext cx="359949" cy="373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순서도: 대체 처리 60"/>
          <p:cNvSpPr/>
          <p:nvPr/>
        </p:nvSpPr>
        <p:spPr>
          <a:xfrm>
            <a:off x="62378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61989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570015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66128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1682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51293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463054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459167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409629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405743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56440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52553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302669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98782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32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FC15E273-4749-4AA6-AE2A-E26ACFF02A01}"/>
              </a:ext>
            </a:extLst>
          </p:cNvPr>
          <p:cNvSpPr txBox="1"/>
          <p:nvPr/>
        </p:nvSpPr>
        <p:spPr>
          <a:xfrm>
            <a:off x="657304" y="1613520"/>
            <a:ext cx="59669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사탕을 접시에 똑같이 나누어 담으려고 합니다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접시의 수에 따라 담을 수 있는 사탕의 수를 구하시오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3" name="Picture 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232" y="5232209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68"/>
          <p:cNvSpPr txBox="1"/>
          <p:nvPr/>
        </p:nvSpPr>
        <p:spPr>
          <a:xfrm>
            <a:off x="7056276" y="1016373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482565" y="3715122"/>
            <a:ext cx="6061059" cy="1558168"/>
            <a:chOff x="482565" y="3715122"/>
            <a:chExt cx="6061059" cy="1558168"/>
          </a:xfrm>
        </p:grpSpPr>
        <p:sp>
          <p:nvSpPr>
            <p:cNvPr id="43" name="직각 삼각형 42"/>
            <p:cNvSpPr/>
            <p:nvPr/>
          </p:nvSpPr>
          <p:spPr>
            <a:xfrm flipH="1" flipV="1">
              <a:off x="495270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482565" y="4081835"/>
              <a:ext cx="6061059" cy="10033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r>
                <a:rPr lang="ko-KR" altLang="en-US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  </a:t>
              </a:r>
              <a:endParaRPr lang="en-US" altLang="ko-KR" sz="1600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r>
                <a:rPr lang="en-US" altLang="ko-KR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18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÷9=2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이므로 한 접시에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개씩 담을 수 있습니다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algn="just"/>
              <a:endParaRPr lang="en-US" altLang="ko-KR" sz="16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endParaRPr lang="en-US" altLang="ko-KR" sz="16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81" y="3715122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90" name="그림 8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8542" y="2318703"/>
            <a:ext cx="4141326" cy="1506341"/>
          </a:xfrm>
          <a:prstGeom prst="rect">
            <a:avLst/>
          </a:prstGeom>
        </p:spPr>
      </p:pic>
      <p:sp>
        <p:nvSpPr>
          <p:cNvPr id="46" name="모서리가 둥근 직사각형 45"/>
          <p:cNvSpPr/>
          <p:nvPr/>
        </p:nvSpPr>
        <p:spPr>
          <a:xfrm>
            <a:off x="1691680" y="2511368"/>
            <a:ext cx="3636404" cy="542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1691680" y="3068960"/>
            <a:ext cx="3636404" cy="542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7751763" y="557467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8256169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공책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20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권을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명에게 나누어 주려고 합니다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한 명에게 몇 권씩 주어야 하는지 구하시오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순서도: 대체 처리 62"/>
          <p:cNvSpPr/>
          <p:nvPr/>
        </p:nvSpPr>
        <p:spPr>
          <a:xfrm>
            <a:off x="62497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62108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71201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6731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8" name="순서도: 대체 처리 67"/>
          <p:cNvSpPr/>
          <p:nvPr/>
        </p:nvSpPr>
        <p:spPr>
          <a:xfrm>
            <a:off x="518012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514125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70" name="순서도: 대체 처리 69"/>
          <p:cNvSpPr/>
          <p:nvPr/>
        </p:nvSpPr>
        <p:spPr>
          <a:xfrm>
            <a:off x="464241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460354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41081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40692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57626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53740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303855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99969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6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232" y="5232209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타원 56"/>
          <p:cNvSpPr/>
          <p:nvPr/>
        </p:nvSpPr>
        <p:spPr>
          <a:xfrm>
            <a:off x="4359962" y="506864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5466660" y="506864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018371" y="1092168"/>
            <a:ext cx="212562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활용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(3~7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5"/>
              </a:rPr>
              <a:t>https://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5"/>
              </a:rPr>
              <a:t>cdata2.tsherpa.co.kr/tsherpa/MultiMedia/Flash/2020/curri/index.html?flashxmlnum=jmp1130&amp;classa=A8-C1-31-MM-MM-04-02-04-0-0-0-0&amp;classno=MM_31_04/suh_0301_01_0004/suh_0301_01_0004_401_1.html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클릭 시 풀이 표출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" name="Picture 4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833" y="2138762"/>
            <a:ext cx="838383" cy="283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4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53" y="2132856"/>
            <a:ext cx="684876" cy="289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4" name="직선 연결선 53"/>
          <p:cNvCxnSpPr/>
          <p:nvPr/>
        </p:nvCxnSpPr>
        <p:spPr bwMode="auto">
          <a:xfrm>
            <a:off x="667914" y="2233704"/>
            <a:ext cx="2853158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직선 연결선 54"/>
          <p:cNvCxnSpPr/>
          <p:nvPr/>
        </p:nvCxnSpPr>
        <p:spPr bwMode="auto">
          <a:xfrm>
            <a:off x="5180120" y="1973260"/>
            <a:ext cx="1444108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직선 연결선 57"/>
          <p:cNvCxnSpPr/>
          <p:nvPr/>
        </p:nvCxnSpPr>
        <p:spPr bwMode="auto">
          <a:xfrm>
            <a:off x="646326" y="1945672"/>
            <a:ext cx="4357722" cy="0"/>
          </a:xfrm>
          <a:prstGeom prst="line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9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687" y="4490081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141" y="4490081"/>
            <a:ext cx="457013" cy="3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46"/>
          <p:cNvSpPr txBox="1"/>
          <p:nvPr/>
        </p:nvSpPr>
        <p:spPr>
          <a:xfrm>
            <a:off x="1814573" y="4523295"/>
            <a:ext cx="179626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20÷4=5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5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016" y="4428603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TextBox 51"/>
          <p:cNvSpPr txBox="1"/>
          <p:nvPr/>
        </p:nvSpPr>
        <p:spPr>
          <a:xfrm>
            <a:off x="4438932" y="4489645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7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753" y="4365104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TextBox 53"/>
          <p:cNvSpPr txBox="1"/>
          <p:nvPr/>
        </p:nvSpPr>
        <p:spPr>
          <a:xfrm>
            <a:off x="4824028" y="4493966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권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29108" y="2529267"/>
            <a:ext cx="2791538" cy="1809768"/>
          </a:xfrm>
          <a:prstGeom prst="rect">
            <a:avLst/>
          </a:prstGeom>
        </p:spPr>
      </p:pic>
      <p:sp>
        <p:nvSpPr>
          <p:cNvPr id="41" name="타원 40"/>
          <p:cNvSpPr/>
          <p:nvPr/>
        </p:nvSpPr>
        <p:spPr>
          <a:xfrm>
            <a:off x="7751763" y="557467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7025301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공책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20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권을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명에게 나누어 주려고 합니다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한 명에게 몇 권씩 주어야 하는지 구하시오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순서도: 대체 처리 62"/>
          <p:cNvSpPr/>
          <p:nvPr/>
        </p:nvSpPr>
        <p:spPr>
          <a:xfrm>
            <a:off x="62497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62108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71201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6731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8" name="순서도: 대체 처리 67"/>
          <p:cNvSpPr/>
          <p:nvPr/>
        </p:nvSpPr>
        <p:spPr>
          <a:xfrm>
            <a:off x="518012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514125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70" name="순서도: 대체 처리 69"/>
          <p:cNvSpPr/>
          <p:nvPr/>
        </p:nvSpPr>
        <p:spPr>
          <a:xfrm>
            <a:off x="464241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460354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41081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40692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57626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53740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303855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99969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6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232" y="5232209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" name="Picture 4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833" y="2138762"/>
            <a:ext cx="838383" cy="283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4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53" y="2132856"/>
            <a:ext cx="684876" cy="289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4" name="직선 연결선 53"/>
          <p:cNvCxnSpPr/>
          <p:nvPr/>
        </p:nvCxnSpPr>
        <p:spPr bwMode="auto">
          <a:xfrm>
            <a:off x="667914" y="2233704"/>
            <a:ext cx="2853158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직선 연결선 54"/>
          <p:cNvCxnSpPr/>
          <p:nvPr/>
        </p:nvCxnSpPr>
        <p:spPr bwMode="auto">
          <a:xfrm>
            <a:off x="5180120" y="1973260"/>
            <a:ext cx="1444108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직선 연결선 57"/>
          <p:cNvCxnSpPr/>
          <p:nvPr/>
        </p:nvCxnSpPr>
        <p:spPr bwMode="auto">
          <a:xfrm>
            <a:off x="646326" y="1945672"/>
            <a:ext cx="4357722" cy="0"/>
          </a:xfrm>
          <a:prstGeom prst="line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687" y="4490081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141" y="4490081"/>
            <a:ext cx="457013" cy="3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46"/>
          <p:cNvSpPr txBox="1"/>
          <p:nvPr/>
        </p:nvSpPr>
        <p:spPr>
          <a:xfrm>
            <a:off x="1814573" y="4523295"/>
            <a:ext cx="179626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20÷4=5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5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016" y="4428603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TextBox 51"/>
          <p:cNvSpPr txBox="1"/>
          <p:nvPr/>
        </p:nvSpPr>
        <p:spPr>
          <a:xfrm>
            <a:off x="4438932" y="4489645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7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753" y="4365104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TextBox 53"/>
          <p:cNvSpPr txBox="1"/>
          <p:nvPr/>
        </p:nvSpPr>
        <p:spPr>
          <a:xfrm>
            <a:off x="5014995" y="4493966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권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29108" y="2529267"/>
            <a:ext cx="2791538" cy="1809768"/>
          </a:xfrm>
          <a:prstGeom prst="rect">
            <a:avLst/>
          </a:prstGeom>
        </p:spPr>
      </p:pic>
      <p:sp>
        <p:nvSpPr>
          <p:cNvPr id="41" name="TextBox 68"/>
          <p:cNvSpPr txBox="1"/>
          <p:nvPr/>
        </p:nvSpPr>
        <p:spPr>
          <a:xfrm>
            <a:off x="7056276" y="1016373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482565" y="3715122"/>
            <a:ext cx="6061059" cy="1558168"/>
            <a:chOff x="482565" y="3715122"/>
            <a:chExt cx="6061059" cy="1558168"/>
          </a:xfrm>
        </p:grpSpPr>
        <p:sp>
          <p:nvSpPr>
            <p:cNvPr id="43" name="직각 삼각형 42"/>
            <p:cNvSpPr/>
            <p:nvPr/>
          </p:nvSpPr>
          <p:spPr>
            <a:xfrm flipH="1" flipV="1">
              <a:off x="5043572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482565" y="4081835"/>
              <a:ext cx="6061059" cy="10033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000" algn="just"/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공책이 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20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권 있고 이를 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명에게 똑같이 나누려면 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20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이 나누어지는 수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, 4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을 나누는 수로 </a:t>
              </a:r>
              <a:r>
                <a:rPr lang="ko-KR" altLang="en-US" sz="1600" spc="-150" dirty="0" err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나눗셈식을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쓸 수 있습니다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 marL="180000" algn="just"/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20÷4=5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이므로 한 명에 </a:t>
              </a:r>
              <a:r>
                <a:rPr lang="en-US" altLang="ko-KR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r>
                <a:rPr lang="ko-KR" altLang="en-US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권씩 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주어야 합니다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16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81" y="3715122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79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13" y="4792010"/>
            <a:ext cx="139857" cy="128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13" y="4256416"/>
            <a:ext cx="139857" cy="128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타원 44"/>
          <p:cNvSpPr/>
          <p:nvPr/>
        </p:nvSpPr>
        <p:spPr>
          <a:xfrm>
            <a:off x="7751763" y="557467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6431483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순서도: 대체 처리 91"/>
          <p:cNvSpPr/>
          <p:nvPr/>
        </p:nvSpPr>
        <p:spPr>
          <a:xfrm>
            <a:off x="624972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62108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94" name="순서도: 대체 처리 93"/>
          <p:cNvSpPr/>
          <p:nvPr/>
        </p:nvSpPr>
        <p:spPr>
          <a:xfrm>
            <a:off x="57120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56731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96" name="순서도: 대체 처리 95"/>
          <p:cNvSpPr/>
          <p:nvPr/>
        </p:nvSpPr>
        <p:spPr>
          <a:xfrm>
            <a:off x="518012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514125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98" name="순서도: 대체 처리 97"/>
          <p:cNvSpPr/>
          <p:nvPr/>
        </p:nvSpPr>
        <p:spPr>
          <a:xfrm>
            <a:off x="464241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460354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100" name="순서도: 대체 처리 99"/>
          <p:cNvSpPr/>
          <p:nvPr/>
        </p:nvSpPr>
        <p:spPr>
          <a:xfrm>
            <a:off x="41081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1" name="TextBox 100"/>
          <p:cNvSpPr txBox="1">
            <a:spLocks noChangeArrowheads="1"/>
          </p:cNvSpPr>
          <p:nvPr/>
        </p:nvSpPr>
        <p:spPr bwMode="auto">
          <a:xfrm>
            <a:off x="40692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02" name="순서도: 대체 처리 101"/>
          <p:cNvSpPr/>
          <p:nvPr/>
        </p:nvSpPr>
        <p:spPr>
          <a:xfrm>
            <a:off x="357626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353740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4" name="순서도: 대체 처리 103"/>
          <p:cNvSpPr/>
          <p:nvPr/>
        </p:nvSpPr>
        <p:spPr>
          <a:xfrm>
            <a:off x="303855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299969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4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10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398" y="5233711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1120831" y="2278204"/>
            <a:ext cx="507134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42÷6=7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과 같은 식을               이라 하고</a:t>
            </a:r>
            <a:endParaRPr lang="en-US" altLang="ko-KR" sz="1900" dirty="0" smtClean="0"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                                     </a:t>
            </a:r>
            <a:r>
              <a:rPr lang="ko-KR" altLang="en-US" sz="1900" dirty="0" err="1" smtClean="0">
                <a:latin typeface="맑은 고딕" pitchFamily="50" charset="-127"/>
                <a:ea typeface="맑은 고딕" pitchFamily="50" charset="-127"/>
              </a:rPr>
              <a:t>라고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읽습니다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이때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은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42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으로 나눈    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, 42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는</a:t>
            </a:r>
            <a:endParaRPr lang="en-US" altLang="ko-KR" sz="1900" dirty="0" smtClean="0"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                  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, 6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은               라고 합니다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1033240" y="2208492"/>
            <a:ext cx="5300114" cy="2048600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7018371" y="1092168"/>
            <a:ext cx="212562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(3~7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3"/>
              </a:rPr>
              <a:t>https://cdata2.tsherpa.co.kr/tsherpa/MultiMedia/Flash/2020/curri/index.html?flashxmlnum=jmp1130&amp;classa=A8-C1-31-MM-MM-04-02-04-0-0-0-0&amp;classno=MM_31_04/suh_0301_01_0004/suh_0301_01_0004_401_1.html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개발물과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동일 효과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&gt;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네모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각각의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네모칸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클릭 시 정답 표출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FC15E273-4749-4AA6-AE2A-E26ACFF02A01}"/>
              </a:ext>
            </a:extLst>
          </p:cNvPr>
          <p:cNvSpPr txBox="1"/>
          <p:nvPr/>
        </p:nvSpPr>
        <p:spPr>
          <a:xfrm>
            <a:off x="657304" y="1613520"/>
            <a:ext cx="60389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9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kumimoji="0" lang="en-US" altLang="ko-KR" sz="19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</a:t>
            </a:r>
            <a:r>
              <a:rPr kumimoji="0" lang="ko-KR" altLang="en-US" sz="19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안에 알맞은 말을 써넣으시오</a:t>
            </a:r>
            <a:r>
              <a:rPr kumimoji="0" lang="en-US" altLang="ko-KR" sz="19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77" y="1655336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타원 122"/>
          <p:cNvSpPr/>
          <p:nvPr/>
        </p:nvSpPr>
        <p:spPr>
          <a:xfrm>
            <a:off x="971053" y="215226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7" name="타원 116"/>
          <p:cNvSpPr/>
          <p:nvPr/>
        </p:nvSpPr>
        <p:spPr>
          <a:xfrm>
            <a:off x="6127115" y="494087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TextBox 51"/>
          <p:cNvSpPr txBox="1"/>
          <p:nvPr/>
        </p:nvSpPr>
        <p:spPr>
          <a:xfrm>
            <a:off x="3731081" y="2348880"/>
            <a:ext cx="1115341" cy="382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800" b="1" dirty="0" err="1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나눗셈식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689" y="2203028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" name="TextBox 51"/>
          <p:cNvSpPr txBox="1"/>
          <p:nvPr/>
        </p:nvSpPr>
        <p:spPr>
          <a:xfrm>
            <a:off x="1331640" y="2808567"/>
            <a:ext cx="309634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42 </a:t>
            </a:r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나누기 </a:t>
            </a:r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같습니다</a:t>
            </a:r>
          </a:p>
        </p:txBody>
      </p:sp>
      <p:pic>
        <p:nvPicPr>
          <p:cNvPr id="7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723" y="2662715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TextBox 51"/>
          <p:cNvSpPr txBox="1"/>
          <p:nvPr/>
        </p:nvSpPr>
        <p:spPr>
          <a:xfrm>
            <a:off x="4166720" y="3218302"/>
            <a:ext cx="33381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몫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779" y="3093761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TextBox 51"/>
          <p:cNvSpPr txBox="1"/>
          <p:nvPr/>
        </p:nvSpPr>
        <p:spPr>
          <a:xfrm>
            <a:off x="1226611" y="3703941"/>
            <a:ext cx="165053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나누어지는 수</a:t>
            </a:r>
          </a:p>
        </p:txBody>
      </p:sp>
      <p:pic>
        <p:nvPicPr>
          <p:cNvPr id="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101" y="3579400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7" name="TextBox 51"/>
          <p:cNvSpPr txBox="1"/>
          <p:nvPr/>
        </p:nvSpPr>
        <p:spPr>
          <a:xfrm>
            <a:off x="3491880" y="3707740"/>
            <a:ext cx="119681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나누는 수</a:t>
            </a:r>
          </a:p>
        </p:txBody>
      </p:sp>
      <p:pic>
        <p:nvPicPr>
          <p:cNvPr id="7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254" y="3553101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타원 39"/>
          <p:cNvSpPr/>
          <p:nvPr/>
        </p:nvSpPr>
        <p:spPr>
          <a:xfrm>
            <a:off x="7751763" y="557467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136697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친구가 궁금해하는 것은 무엇인가요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343322" y="125381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6318870" y="119392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792609" y="1255435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760632" y="119828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243896" y="125664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5219444" y="120627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58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직사각형 45"/>
          <p:cNvSpPr/>
          <p:nvPr/>
        </p:nvSpPr>
        <p:spPr bwMode="auto">
          <a:xfrm>
            <a:off x="3916115" y="2382364"/>
            <a:ext cx="2974460" cy="79460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한 명이 과자를 몇 개씩 먹게 되는지 궁금해합니다</a:t>
            </a: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b="1" spc="-15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5974" y="2204864"/>
            <a:ext cx="360000" cy="355000"/>
          </a:xfrm>
          <a:prstGeom prst="rect">
            <a:avLst/>
          </a:prstGeom>
        </p:spPr>
      </p:pic>
      <p:sp>
        <p:nvSpPr>
          <p:cNvPr id="3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107504" y="1700807"/>
            <a:ext cx="3648381" cy="2934179"/>
            <a:chOff x="107504" y="1700807"/>
            <a:chExt cx="3648381" cy="2934179"/>
          </a:xfrm>
        </p:grpSpPr>
        <p:pic>
          <p:nvPicPr>
            <p:cNvPr id="65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325" y="1700807"/>
              <a:ext cx="3506575" cy="2934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6" name="타원 65"/>
            <p:cNvSpPr/>
            <p:nvPr/>
          </p:nvSpPr>
          <p:spPr>
            <a:xfrm>
              <a:off x="2519772" y="1700808"/>
              <a:ext cx="1160459" cy="758120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43"/>
            <p:cNvSpPr txBox="1"/>
            <p:nvPr/>
          </p:nvSpPr>
          <p:spPr>
            <a:xfrm>
              <a:off x="2411760" y="1844824"/>
              <a:ext cx="134412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400" spc="-150" dirty="0" smtClean="0">
                  <a:latin typeface="맑은 고딕" pitchFamily="50" charset="-127"/>
                  <a:ea typeface="맑은 고딕" pitchFamily="50" charset="-127"/>
                </a:rPr>
                <a:t>한 명이 몇 개씩 먹게 될까</a:t>
              </a:r>
              <a:r>
                <a:rPr lang="en-US" altLang="ko-KR" sz="1400" spc="-150" dirty="0" smtClean="0">
                  <a:latin typeface="맑은 고딕" pitchFamily="50" charset="-127"/>
                  <a:ea typeface="맑은 고딕" pitchFamily="50" charset="-127"/>
                </a:rPr>
                <a:t>?</a:t>
              </a:r>
            </a:p>
          </p:txBody>
        </p:sp>
        <p:sp>
          <p:nvSpPr>
            <p:cNvPr id="68" name="타원 67"/>
            <p:cNvSpPr/>
            <p:nvPr/>
          </p:nvSpPr>
          <p:spPr>
            <a:xfrm>
              <a:off x="215516" y="1700808"/>
              <a:ext cx="1404156" cy="758120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43"/>
            <p:cNvSpPr txBox="1"/>
            <p:nvPr/>
          </p:nvSpPr>
          <p:spPr>
            <a:xfrm>
              <a:off x="107504" y="1808820"/>
              <a:ext cx="162639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400" spc="-150" dirty="0" smtClean="0">
                  <a:latin typeface="맑은 고딕" pitchFamily="50" charset="-127"/>
                  <a:ea typeface="맑은 고딕" pitchFamily="50" charset="-127"/>
                </a:rPr>
                <a:t>과자 </a:t>
              </a:r>
              <a:r>
                <a:rPr lang="en-US" altLang="ko-KR" sz="1400" spc="-150" dirty="0" smtClean="0">
                  <a:latin typeface="맑은 고딕" pitchFamily="50" charset="-127"/>
                  <a:ea typeface="맑은 고딕" pitchFamily="50" charset="-127"/>
                </a:rPr>
                <a:t>12</a:t>
              </a:r>
              <a:r>
                <a:rPr lang="ko-KR" altLang="en-US" sz="1400" spc="-150" dirty="0" smtClean="0">
                  <a:latin typeface="맑은 고딕" pitchFamily="50" charset="-127"/>
                  <a:ea typeface="맑은 고딕" pitchFamily="50" charset="-127"/>
                </a:rPr>
                <a:t>개를 넷이서 똑같이 나누어 먹자</a:t>
              </a:r>
              <a:r>
                <a:rPr lang="en-US" altLang="ko-KR" sz="1400" spc="-15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</p:grp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068" y="4331189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5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761011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6" name="타원 35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7545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107504" y="1700807"/>
            <a:ext cx="3648381" cy="2934179"/>
            <a:chOff x="107504" y="1700807"/>
            <a:chExt cx="3648381" cy="2934179"/>
          </a:xfrm>
        </p:grpSpPr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325" y="1700807"/>
              <a:ext cx="3506575" cy="2934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9" name="타원 38"/>
            <p:cNvSpPr/>
            <p:nvPr/>
          </p:nvSpPr>
          <p:spPr>
            <a:xfrm>
              <a:off x="2519772" y="1700808"/>
              <a:ext cx="1160459" cy="758120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3"/>
            <p:cNvSpPr txBox="1"/>
            <p:nvPr/>
          </p:nvSpPr>
          <p:spPr>
            <a:xfrm>
              <a:off x="2411760" y="1844824"/>
              <a:ext cx="134412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400" spc="-150" dirty="0" smtClean="0">
                  <a:latin typeface="맑은 고딕" pitchFamily="50" charset="-127"/>
                  <a:ea typeface="맑은 고딕" pitchFamily="50" charset="-127"/>
                </a:rPr>
                <a:t>한 명이 몇 개씩 먹게 될까</a:t>
              </a:r>
              <a:r>
                <a:rPr lang="en-US" altLang="ko-KR" sz="1400" spc="-150" dirty="0" smtClean="0">
                  <a:latin typeface="맑은 고딕" pitchFamily="50" charset="-127"/>
                  <a:ea typeface="맑은 고딕" pitchFamily="50" charset="-127"/>
                </a:rPr>
                <a:t>?</a:t>
              </a:r>
            </a:p>
          </p:txBody>
        </p:sp>
        <p:sp>
          <p:nvSpPr>
            <p:cNvPr id="58" name="타원 57"/>
            <p:cNvSpPr/>
            <p:nvPr/>
          </p:nvSpPr>
          <p:spPr>
            <a:xfrm>
              <a:off x="215516" y="1700808"/>
              <a:ext cx="1404156" cy="758120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43"/>
            <p:cNvSpPr txBox="1"/>
            <p:nvPr/>
          </p:nvSpPr>
          <p:spPr>
            <a:xfrm>
              <a:off x="107504" y="1808820"/>
              <a:ext cx="162639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400" spc="-150" dirty="0" smtClean="0">
                  <a:latin typeface="맑은 고딕" pitchFamily="50" charset="-127"/>
                  <a:ea typeface="맑은 고딕" pitchFamily="50" charset="-127"/>
                </a:rPr>
                <a:t>과자 </a:t>
              </a:r>
              <a:r>
                <a:rPr lang="en-US" altLang="ko-KR" sz="1400" spc="-150" dirty="0" smtClean="0">
                  <a:latin typeface="맑은 고딕" pitchFamily="50" charset="-127"/>
                  <a:ea typeface="맑은 고딕" pitchFamily="50" charset="-127"/>
                </a:rPr>
                <a:t>12</a:t>
              </a:r>
              <a:r>
                <a:rPr lang="ko-KR" altLang="en-US" sz="1400" spc="-150" dirty="0" smtClean="0">
                  <a:latin typeface="맑은 고딕" pitchFamily="50" charset="-127"/>
                  <a:ea typeface="맑은 고딕" pitchFamily="50" charset="-127"/>
                </a:rPr>
                <a:t>개를 넷이서 똑같이 나누어 먹자</a:t>
              </a:r>
              <a:r>
                <a:rPr lang="en-US" altLang="ko-KR" sz="1400" spc="-15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</p:grp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068" y="4331189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명이 모두 과자를 먹고 싶어 합니다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어떻게 해야 할까요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직사각형 53"/>
          <p:cNvSpPr/>
          <p:nvPr/>
        </p:nvSpPr>
        <p:spPr>
          <a:xfrm>
            <a:off x="6343322" y="1253814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6318870" y="119392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792609" y="125543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760632" y="119828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243896" y="125664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5219444" y="120627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38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직사각형 61"/>
          <p:cNvSpPr/>
          <p:nvPr/>
        </p:nvSpPr>
        <p:spPr bwMode="auto">
          <a:xfrm>
            <a:off x="3916115" y="2345879"/>
            <a:ext cx="2974460" cy="79460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똑같이 나누어 먹어야 합니다</a:t>
            </a: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b="1" spc="-15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5974" y="2168379"/>
            <a:ext cx="360000" cy="355000"/>
          </a:xfrm>
          <a:prstGeom prst="rect">
            <a:avLst/>
          </a:prstGeom>
        </p:spPr>
      </p:pic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 줄로 작성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직사각형 67"/>
          <p:cNvSpPr/>
          <p:nvPr/>
        </p:nvSpPr>
        <p:spPr bwMode="auto">
          <a:xfrm>
            <a:off x="3916115" y="3246460"/>
            <a:ext cx="2974460" cy="100735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접시 </a:t>
            </a: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개에 똑같이 나누어 담은 뒤</a:t>
            </a: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한 사람당 접시 </a:t>
            </a: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개에 담긴 과자를 먹습니다</a:t>
            </a: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b="1" spc="-15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5974" y="3068960"/>
            <a:ext cx="360000" cy="355000"/>
          </a:xfrm>
          <a:prstGeom prst="rect">
            <a:avLst/>
          </a:prstGeom>
        </p:spPr>
      </p:pic>
      <p:graphicFrame>
        <p:nvGraphicFramePr>
          <p:cNvPr id="44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761011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6" name="타원 45"/>
          <p:cNvSpPr/>
          <p:nvPr/>
        </p:nvSpPr>
        <p:spPr>
          <a:xfrm>
            <a:off x="3783220" y="223765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426978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15060" y="4805316"/>
            <a:ext cx="6053781" cy="5400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52519" y="2060848"/>
            <a:ext cx="583520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똑같이 나누어 주는 나눗셈을 이해할 수 있습니다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이번 시간에 배울 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준비물 클릭 시 박스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엑스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버튼으로 닫기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 줄로 작성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이번 시간에는 무엇을 배울까요</a:t>
            </a:r>
            <a:r>
              <a:rPr lang="en-US" altLang="ko-KR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15" y="216886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977172"/>
            <a:ext cx="790098" cy="61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55576" y="4921423"/>
            <a:ext cx="511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빨간색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파란색 필기도구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939455" y="109216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191185" y="477537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3852" y="2420888"/>
            <a:ext cx="583387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err="1" smtClean="0">
                <a:latin typeface="맑은 고딕" pitchFamily="50" charset="-127"/>
                <a:ea typeface="맑은 고딕" pitchFamily="50" charset="-127"/>
              </a:rPr>
              <a:t>구체물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조작을 통하여 수를 똑같이 나누어 한 부분의 크기를 알 수 있습니다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8" y="252890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52519" y="3068960"/>
            <a:ext cx="583520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나누어 주는 상황을 </a:t>
            </a:r>
            <a:r>
              <a:rPr lang="ko-KR" altLang="en-US" sz="1900" dirty="0" err="1" smtClean="0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나타낼 수 있습니다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15" y="317697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타원 26"/>
          <p:cNvSpPr/>
          <p:nvPr/>
        </p:nvSpPr>
        <p:spPr>
          <a:xfrm>
            <a:off x="482505" y="323888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871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03801" y="97665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한 명이 과자를 몇 개씩 먹게 되는지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7" name="TextBox 43"/>
          <p:cNvSpPr txBox="1"/>
          <p:nvPr/>
        </p:nvSpPr>
        <p:spPr>
          <a:xfrm>
            <a:off x="389043" y="1700808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과자를 넷으로 똑같이 나누어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29011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2797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8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6395524" y="132965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6363547" y="1272503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5846811" y="1330862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5822359" y="128049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4932040" y="1024792"/>
            <a:ext cx="1013650" cy="254406"/>
            <a:chOff x="5253413" y="2035940"/>
            <a:chExt cx="1226799" cy="307902"/>
          </a:xfrm>
        </p:grpSpPr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3" name="TextBox 43"/>
            <p:cNvSpPr txBox="1"/>
            <p:nvPr/>
          </p:nvSpPr>
          <p:spPr>
            <a:xfrm>
              <a:off x="5441709" y="2089690"/>
              <a:ext cx="1002499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165 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35" name="타원 34"/>
          <p:cNvSpPr/>
          <p:nvPr/>
        </p:nvSpPr>
        <p:spPr>
          <a:xfrm>
            <a:off x="5674090" y="127886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309079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3_1_3_01.png / 3_1_3_cookie.sgv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\app\resource\contents\lesson03\ops\3\images\3_1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7" name="타원 96"/>
          <p:cNvSpPr/>
          <p:nvPr/>
        </p:nvSpPr>
        <p:spPr>
          <a:xfrm>
            <a:off x="5866486" y="88192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4555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준비물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약물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대발문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고정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글자 길이에 맞게 조절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탭 이벤트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#3-1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 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#4-1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과자 회색 처리되고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#3-1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에 과자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3-2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4-2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과자 회색 처리되고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3-2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에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과자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#3-3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4-3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과자 회색 처리되고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3-3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에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과자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3-4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4-4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과자 회색 처리되고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3-4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에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과자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69395"/>
            <a:ext cx="6549422" cy="51954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83" y="2996952"/>
            <a:ext cx="6258486" cy="134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728" y="3339922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836" y="3339922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563" y="3339922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288" y="3339922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타원 51"/>
          <p:cNvSpPr/>
          <p:nvPr/>
        </p:nvSpPr>
        <p:spPr>
          <a:xfrm>
            <a:off x="5660763" y="509132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853" y="4050111"/>
            <a:ext cx="1864643" cy="387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타원 40"/>
          <p:cNvSpPr/>
          <p:nvPr/>
        </p:nvSpPr>
        <p:spPr>
          <a:xfrm>
            <a:off x="1604464" y="3157914"/>
            <a:ext cx="519264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#3-1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55154" y="2369395"/>
            <a:ext cx="1545848" cy="51954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1432527" y="2154176"/>
            <a:ext cx="5413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#4-1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3081676" y="3095875"/>
            <a:ext cx="519264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#3-2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4598563" y="3136963"/>
            <a:ext cx="519264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#3-3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6103915" y="3157914"/>
            <a:ext cx="519264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#3-4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01002" y="2407837"/>
            <a:ext cx="1623788" cy="44266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3498171" y="2407837"/>
            <a:ext cx="1623788" cy="44266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5119981" y="2407837"/>
            <a:ext cx="1623788" cy="44266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2998101" y="2154176"/>
            <a:ext cx="5413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#4-2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4661371" y="2154176"/>
            <a:ext cx="5413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#4-3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6322916" y="2155087"/>
            <a:ext cx="5413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#4-4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10"/>
          <a:srcRect t="-1" r="82773" b="-917"/>
          <a:stretch/>
        </p:blipFill>
        <p:spPr>
          <a:xfrm>
            <a:off x="7761075" y="2620557"/>
            <a:ext cx="635058" cy="268383"/>
          </a:xfrm>
          <a:prstGeom prst="rect">
            <a:avLst/>
          </a:prstGeom>
        </p:spPr>
      </p:pic>
      <p:sp>
        <p:nvSpPr>
          <p:cNvPr id="47" name="타원 46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67878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45208</TotalTime>
  <Words>4324</Words>
  <Application>Microsoft Office PowerPoint</Application>
  <PresentationFormat>화면 슬라이드 쇼(4:3)</PresentationFormat>
  <Paragraphs>1533</Paragraphs>
  <Slides>53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4" baseType="lpstr"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dell</cp:lastModifiedBy>
  <cp:revision>8087</cp:revision>
  <cp:lastPrinted>2021-12-20T01:30:02Z</cp:lastPrinted>
  <dcterms:created xsi:type="dcterms:W3CDTF">2008-07-15T12:19:11Z</dcterms:created>
  <dcterms:modified xsi:type="dcterms:W3CDTF">2022-03-01T05:58:04Z</dcterms:modified>
</cp:coreProperties>
</file>